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257" r:id="rId5"/>
    <p:sldId id="273" r:id="rId6"/>
    <p:sldId id="274" r:id="rId7"/>
    <p:sldId id="309" r:id="rId8"/>
    <p:sldId id="319" r:id="rId9"/>
    <p:sldId id="310" r:id="rId10"/>
    <p:sldId id="311" r:id="rId11"/>
    <p:sldId id="277" r:id="rId12"/>
    <p:sldId id="312" r:id="rId13"/>
    <p:sldId id="313" r:id="rId14"/>
    <p:sldId id="314" r:id="rId15"/>
    <p:sldId id="315" r:id="rId16"/>
    <p:sldId id="330" r:id="rId17"/>
    <p:sldId id="333" r:id="rId18"/>
    <p:sldId id="316" r:id="rId19"/>
    <p:sldId id="276" r:id="rId20"/>
    <p:sldId id="318" r:id="rId21"/>
    <p:sldId id="321" r:id="rId22"/>
    <p:sldId id="322" r:id="rId23"/>
    <p:sldId id="306" r:id="rId24"/>
    <p:sldId id="323" r:id="rId25"/>
    <p:sldId id="325" r:id="rId26"/>
    <p:sldId id="326" r:id="rId27"/>
    <p:sldId id="328" r:id="rId28"/>
    <p:sldId id="329" r:id="rId29"/>
    <p:sldId id="298" r:id="rId30"/>
    <p:sldId id="332" r:id="rId31"/>
    <p:sldId id="283" r:id="rId32"/>
    <p:sldId id="331" r:id="rId33"/>
    <p:sldId id="317" r:id="rId34"/>
    <p:sldId id="320" r:id="rId35"/>
    <p:sldId id="334" r:id="rId36"/>
    <p:sldId id="284" r:id="rId37"/>
  </p:sldIdLst>
  <p:sldSz cx="12188825" cy="6858000"/>
  <p:notesSz cx="6858000" cy="9144000"/>
  <p:defaultTextStyle>
    <a:defPPr rtl="0">
      <a:defRPr lang="fr-f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04"/>
    <a:srgbClr val="5F6F0F"/>
    <a:srgbClr val="718412"/>
    <a:srgbClr val="65741A"/>
    <a:srgbClr val="70811D"/>
    <a:srgbClr val="7B8D1F"/>
    <a:srgbClr val="839721"/>
    <a:srgbClr val="95AB25"/>
    <a:srgbClr val="BC5500"/>
    <a:srgbClr val="C4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6437" autoAdjust="0"/>
  </p:normalViewPr>
  <p:slideViewPr>
    <p:cSldViewPr>
      <p:cViewPr>
        <p:scale>
          <a:sx n="110" d="100"/>
          <a:sy n="110" d="100"/>
        </p:scale>
        <p:origin x="1334" y="123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774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D8AF6929-4F16-43A6-8368-BF93843271D3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9429053-DC2A-4342-ADD4-2FD729D91E2C}" type="slidenum">
              <a:rPr lang="fr-FR" smtClean="0"/>
              <a:pPr algn="r" rtl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4D9CF8A1-AC6C-4B34-A6AF-5306B09514F1}" type="datetime1">
              <a:rPr lang="fr-FR" smtClean="0"/>
              <a:pPr/>
              <a:t>17/07/2024</a:t>
            </a:fld>
            <a:endParaRPr lang="fr-FR" dirty="0"/>
          </a:p>
        </p:txBody>
      </p:sp>
      <p:sp>
        <p:nvSpPr>
          <p:cNvPr id="4" name="Espace réservé d’image de diapositive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dirty="0"/>
          </a:p>
        </p:txBody>
      </p:sp>
      <p:sp>
        <p:nvSpPr>
          <p:cNvPr id="5" name="Espace réservé des notes 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/>
            <a:fld id="{3EBA5BD7-F043-4D1B-AA17-CD412FC534DE}" type="slidenum">
              <a:rPr lang="fr-FR" smtClean="0"/>
              <a:pPr algn="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2862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1610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5031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6483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1217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79017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4836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3040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84466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79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5145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1151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8712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8475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1919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6330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2783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6918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Connecteur droit 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necteur droit 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lignes inférieur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orme libre 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  <p:sp>
          <p:nvSpPr>
            <p:cNvPr id="10" name="Forme libre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  <p:sp>
          <p:nvSpPr>
            <p:cNvPr id="11" name="Forme libre 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</p:grpSp>
      <p:sp>
        <p:nvSpPr>
          <p:cNvPr id="2" name="Titre 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 rtlCol="0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22" name="Espace réservé de la date 2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AD5FFA4-F63D-4626-A4A9-714B7662913B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24" name="Espace réservé du numéro de diapositive 2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2" t="40949" r="20526" b="40127"/>
          <a:stretch/>
        </p:blipFill>
        <p:spPr>
          <a:xfrm>
            <a:off x="9766820" y="6192450"/>
            <a:ext cx="2304256" cy="54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906CE1-0852-4DA0-A69F-BB63AE14A3CA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6155527-717A-4FB8-9066-1598692F9C72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 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6F0BCCA-20B8-4487-959B-48692105CA3E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Connecteur droit 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Connecteur droit 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rtlCol="0" anchor="b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8EFBACB-670E-43C3-B63C-AB66CEBE96D8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 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6C62DE-6650-420C-8BB7-8662077F26AA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texte 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 baseline="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Espace réservé de la date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BA5501F-B98F-493F-A410-108206DB75E6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8" name="Espace réservé du pied de page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F06ACAC-08DE-4CF8-BDF2-286D46CD24BA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5F31BD7-8F2F-4D14-9B62-116D51BEA5DE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3" name="Espace réservé du pied de page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106686F-F479-4A9C-8177-FBFC5FE2D1D5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’image 2" descr="Espace réservé vide pour ajouter une image. Cliquez sur l’espace réservé et sélectionnez l’image à ajouter.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3A062DC-0105-4F9F-A044-685FE230AA2E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ignes de gauche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orme libre 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  <p:sp>
          <p:nvSpPr>
            <p:cNvPr id="11" name="Forme libre 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  <p:sp>
          <p:nvSpPr>
            <p:cNvPr id="14" name="Forme libre 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</p:grpSp>
      <p:sp>
        <p:nvSpPr>
          <p:cNvPr id="2" name="Espace réservé du titre 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fr-FR" dirty="0"/>
              <a:t>Modifiez le style du titre</a:t>
            </a:r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CC2AA-4338-4C57-A4D4-F30E8071C370}" type="datetime1">
              <a:rPr lang="fr-FR" smtClean="0"/>
              <a:t>17/07/2024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3090" y="0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slide" Target="slide33.xml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slide" Target="slide3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6.png"/><Relationship Id="rId4" Type="http://schemas.openxmlformats.org/officeDocument/2006/relationships/slide" Target="slide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slide" Target="slide30.xml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11" Type="http://schemas.openxmlformats.org/officeDocument/2006/relationships/slide" Target="slide28.xml"/><Relationship Id="rId5" Type="http://schemas.openxmlformats.org/officeDocument/2006/relationships/image" Target="../media/image44.pn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slide" Target="slide2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slide" Target="slide3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50.png"/><Relationship Id="rId9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33.png"/><Relationship Id="rId4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slide" Target="slide26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6.png"/><Relationship Id="rId7" Type="http://schemas.openxmlformats.org/officeDocument/2006/relationships/image" Target="../media/image62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0.png"/><Relationship Id="rId5" Type="http://schemas.openxmlformats.org/officeDocument/2006/relationships/image" Target="../media/image630.png"/><Relationship Id="rId4" Type="http://schemas.openxmlformats.org/officeDocument/2006/relationships/image" Target="../media/image6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60.png"/><Relationship Id="rId7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4.png"/><Relationship Id="rId7" Type="http://schemas.openxmlformats.org/officeDocument/2006/relationships/image" Target="../media/image7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slide" Target="slide16.xml"/><Relationship Id="rId9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4.png"/><Relationship Id="rId7" Type="http://schemas.openxmlformats.org/officeDocument/2006/relationships/image" Target="../media/image8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5.png"/><Relationship Id="rId4" Type="http://schemas.openxmlformats.org/officeDocument/2006/relationships/slide" Target="slide16.xml"/><Relationship Id="rId9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85.png"/><Relationship Id="rId7" Type="http://schemas.openxmlformats.org/officeDocument/2006/relationships/image" Target="../media/image74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" Target="slide16.xml"/><Relationship Id="rId7" Type="http://schemas.openxmlformats.org/officeDocument/2006/relationships/image" Target="../media/image89.png"/><Relationship Id="rId12" Type="http://schemas.openxmlformats.org/officeDocument/2006/relationships/image" Target="../media/image9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slide" Target="slide17.xml"/><Relationship Id="rId11" Type="http://schemas.openxmlformats.org/officeDocument/2006/relationships/image" Target="../media/image92.png"/><Relationship Id="rId5" Type="http://schemas.openxmlformats.org/officeDocument/2006/relationships/image" Target="../media/image88.png"/><Relationship Id="rId10" Type="http://schemas.openxmlformats.org/officeDocument/2006/relationships/image" Target="../media/image91.png"/><Relationship Id="rId4" Type="http://schemas.openxmlformats.org/officeDocument/2006/relationships/image" Target="../media/image75.png"/><Relationship Id="rId9" Type="http://schemas.openxmlformats.org/officeDocument/2006/relationships/image" Target="../media/image9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88.png"/><Relationship Id="rId7" Type="http://schemas.openxmlformats.org/officeDocument/2006/relationships/image" Target="../media/image9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image" Target="../media/image89.png"/><Relationship Id="rId10" Type="http://schemas.openxmlformats.org/officeDocument/2006/relationships/image" Target="../media/image97.png"/><Relationship Id="rId4" Type="http://schemas.openxmlformats.org/officeDocument/2006/relationships/slide" Target="slide17.xml"/><Relationship Id="rId9" Type="http://schemas.openxmlformats.org/officeDocument/2006/relationships/image" Target="../media/image9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69.png"/><Relationship Id="rId7" Type="http://schemas.openxmlformats.org/officeDocument/2006/relationships/image" Target="../media/image100.png"/><Relationship Id="rId12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png"/><Relationship Id="rId11" Type="http://schemas.openxmlformats.org/officeDocument/2006/relationships/slide" Target="slide14.xml"/><Relationship Id="rId5" Type="http://schemas.openxmlformats.org/officeDocument/2006/relationships/image" Target="../media/image70.png"/><Relationship Id="rId10" Type="http://schemas.openxmlformats.org/officeDocument/2006/relationships/image" Target="../media/image102.png"/><Relationship Id="rId4" Type="http://schemas.openxmlformats.org/officeDocument/2006/relationships/image" Target="../media/image88.png"/><Relationship Id="rId9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9796" y="1255"/>
            <a:ext cx="11449272" cy="1411521"/>
          </a:xfrm>
        </p:spPr>
        <p:txBody>
          <a:bodyPr rtlCol="0">
            <a:normAutofit/>
          </a:bodyPr>
          <a:lstStyle/>
          <a:p>
            <a:pPr algn="ctr"/>
            <a:r>
              <a:rPr lang="fr-FR" sz="4000" dirty="0"/>
              <a:t>TP DE RESSOURCES PRODUCTION METHODES S1</a:t>
            </a:r>
            <a:r>
              <a:rPr lang="fr-FR" sz="2800" dirty="0"/>
              <a:t/>
            </a:r>
            <a:br>
              <a:rPr lang="fr-FR" sz="2800" dirty="0"/>
            </a:br>
            <a:endParaRPr lang="fr-FR" sz="2800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566020" y="1268760"/>
            <a:ext cx="8735325" cy="1752600"/>
          </a:xfrm>
        </p:spPr>
        <p:txBody>
          <a:bodyPr rtlCol="0"/>
          <a:lstStyle/>
          <a:p>
            <a:pPr rtl="0"/>
            <a:r>
              <a:rPr lang="fr-FR" dirty="0"/>
              <a:t>REALISATION D’UN SUPPORT DE TELEPHONE</a:t>
            </a:r>
          </a:p>
        </p:txBody>
      </p:sp>
      <p:pic>
        <p:nvPicPr>
          <p:cNvPr id="4" name="support_telephone_asm_2021-May-19_05-06-37PM-000_CustomizedView4848879216_mp4">
            <a:hlinkClick r:id="" action="ppaction://media"/>
            <a:extLst>
              <a:ext uri="{FF2B5EF4-FFF2-40B4-BE49-F238E27FC236}">
                <a16:creationId xmlns:a16="http://schemas.microsoft.com/office/drawing/2014/main" id="{49AD73E1-A92C-430B-9553-09956195B8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6060" y="1700808"/>
            <a:ext cx="6528725" cy="4896544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79E4CFE-EEA6-4842-9836-5EC779F3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8" t="3436" r="21493" b="17528"/>
          <a:stretch/>
        </p:blipFill>
        <p:spPr>
          <a:xfrm>
            <a:off x="693812" y="3933056"/>
            <a:ext cx="1584176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10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30243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PH20</a:t>
            </a:r>
          </a:p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(Machine </a:t>
            </a:r>
            <a:r>
              <a:rPr lang="fr-FR" sz="4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Tradi</a:t>
            </a:r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</a:p>
          <a:p>
            <a:pPr algn="ctr"/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52DEBB-03A6-4952-9909-9E7FB3629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490" y="15942"/>
            <a:ext cx="6208354" cy="6653298"/>
          </a:xfrm>
          <a:prstGeom prst="rect">
            <a:avLst/>
          </a:prstGeom>
        </p:spPr>
      </p:pic>
      <p:cxnSp>
        <p:nvCxnSpPr>
          <p:cNvPr id="13" name="Connecteur droit avec flèche 12"/>
          <p:cNvCxnSpPr/>
          <p:nvPr/>
        </p:nvCxnSpPr>
        <p:spPr>
          <a:xfrm flipH="1">
            <a:off x="8470676" y="4236806"/>
            <a:ext cx="72008" cy="93610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>
            <a:off x="8686700" y="4365104"/>
            <a:ext cx="1440160" cy="807806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9766820" y="4293096"/>
            <a:ext cx="360040" cy="7200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5461492" y="5347895"/>
            <a:ext cx="4449344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Une cale sur le dessous usiné provisoirement</a:t>
            </a:r>
          </a:p>
        </p:txBody>
      </p:sp>
      <p:cxnSp>
        <p:nvCxnSpPr>
          <p:cNvPr id="24" name="Connecteur droit avec flèche 23"/>
          <p:cNvCxnSpPr/>
          <p:nvPr/>
        </p:nvCxnSpPr>
        <p:spPr>
          <a:xfrm flipH="1">
            <a:off x="7051807" y="4005064"/>
            <a:ext cx="482765" cy="1458541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22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11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30243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PH30</a:t>
            </a:r>
          </a:p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(Machine </a:t>
            </a:r>
            <a:r>
              <a:rPr lang="fr-FR" sz="4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Tradi</a:t>
            </a:r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</a:p>
          <a:p>
            <a:pPr algn="ctr"/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434548-1BC7-4EDC-A9E5-9A802FCA3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108" y="-1"/>
            <a:ext cx="6552728" cy="6723025"/>
          </a:xfrm>
          <a:prstGeom prst="rect">
            <a:avLst/>
          </a:prstGeom>
        </p:spPr>
      </p:pic>
      <p:cxnSp>
        <p:nvCxnSpPr>
          <p:cNvPr id="18" name="Connecteur droit avec flèche 17"/>
          <p:cNvCxnSpPr/>
          <p:nvPr/>
        </p:nvCxnSpPr>
        <p:spPr>
          <a:xfrm flipH="1">
            <a:off x="8103088" y="4869160"/>
            <a:ext cx="151564" cy="864096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>
            <a:off x="8203686" y="4797152"/>
            <a:ext cx="1347110" cy="93610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9236096" y="4679675"/>
            <a:ext cx="298585" cy="117477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014292" y="5949280"/>
            <a:ext cx="453650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1800" dirty="0">
                <a:solidFill>
                  <a:schemeClr val="bg1"/>
                </a:solidFill>
              </a:rPr>
              <a:t>Une cale sur le dessous usiné</a:t>
            </a:r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6840834" y="4437112"/>
            <a:ext cx="441710" cy="1656184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73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12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PH40 (Machine </a:t>
            </a:r>
            <a:r>
              <a:rPr lang="fr-FR" sz="4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Tradi</a:t>
            </a:r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</a:p>
          <a:p>
            <a:pPr algn="ctr"/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7A715E-C8DD-4D58-A59D-AD38D02AB7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36" r="1965"/>
          <a:stretch/>
        </p:blipFill>
        <p:spPr>
          <a:xfrm>
            <a:off x="83974" y="1362480"/>
            <a:ext cx="3634175" cy="172792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A4ECED0-22BB-4FD3-8868-022EF613A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0287" y="1353085"/>
            <a:ext cx="2616970" cy="173731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27344B2-31DC-4167-AB9E-D37B7B4633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8543" y="1353085"/>
            <a:ext cx="2367733" cy="173731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58DBE9B-CD94-46E8-8B49-EAF259722A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5043" y="2585346"/>
            <a:ext cx="3038475" cy="402907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B9D18796-875A-4E1F-BA64-E712129C3B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2193" y="3864570"/>
            <a:ext cx="1446154" cy="212427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CF351DA-918F-4DA1-9D53-2A015FC9A1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564" y="3573016"/>
            <a:ext cx="2651494" cy="281698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7C2FED08-7F5E-4A08-90B0-C08F3FBC3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4734" y="444640"/>
            <a:ext cx="3024336" cy="2054863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C003D06-F45A-486B-BE9F-EDBDD53A87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5804286" y="3717032"/>
            <a:ext cx="1457325" cy="2419350"/>
          </a:xfrm>
          <a:prstGeom prst="rect">
            <a:avLst/>
          </a:prstGeom>
        </p:spPr>
      </p:pic>
      <p:pic>
        <p:nvPicPr>
          <p:cNvPr id="29" name="Image 28">
            <a:hlinkClick r:id="rId11" action="ppaction://hlinksldjump"/>
            <a:extLst>
              <a:ext uri="{FF2B5EF4-FFF2-40B4-BE49-F238E27FC236}">
                <a16:creationId xmlns:a16="http://schemas.microsoft.com/office/drawing/2014/main" id="{7303E220-3601-485D-A286-647279CD89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81740" y="4293096"/>
            <a:ext cx="1473173" cy="1450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6097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352" y="4034344"/>
            <a:ext cx="7143271" cy="2812604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13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PH10</a:t>
            </a:r>
          </a:p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(Machine CN)</a:t>
            </a:r>
          </a:p>
          <a:p>
            <a:pPr algn="ctr"/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2633565" y="4896609"/>
            <a:ext cx="1156591" cy="3325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D3C65E-2E50-426C-92EA-ACD4958D16C8}"/>
              </a:ext>
            </a:extLst>
          </p:cNvPr>
          <p:cNvSpPr/>
          <p:nvPr/>
        </p:nvSpPr>
        <p:spPr>
          <a:xfrm>
            <a:off x="3934172" y="4891217"/>
            <a:ext cx="1152128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A00EA0-91EF-41ED-858C-A2389DFC731A}"/>
              </a:ext>
            </a:extLst>
          </p:cNvPr>
          <p:cNvSpPr/>
          <p:nvPr/>
        </p:nvSpPr>
        <p:spPr>
          <a:xfrm>
            <a:off x="5132621" y="4948120"/>
            <a:ext cx="503574" cy="281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13DD59-79B2-4A29-A2DF-95D05729C1A9}"/>
              </a:ext>
            </a:extLst>
          </p:cNvPr>
          <p:cNvSpPr/>
          <p:nvPr/>
        </p:nvSpPr>
        <p:spPr>
          <a:xfrm>
            <a:off x="6194987" y="4943372"/>
            <a:ext cx="475489" cy="2858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8758708" y="4930120"/>
            <a:ext cx="432048" cy="299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9263049" y="4891217"/>
            <a:ext cx="431763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625" y="2008044"/>
            <a:ext cx="3180363" cy="2016224"/>
          </a:xfrm>
          <a:prstGeom prst="rect">
            <a:avLst/>
          </a:prstGeom>
        </p:spPr>
      </p:pic>
      <p:pic>
        <p:nvPicPr>
          <p:cNvPr id="3" name="Imag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2844" y="476672"/>
            <a:ext cx="2097934" cy="1188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0196" y="0"/>
            <a:ext cx="5616427" cy="401608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2633565" y="5301208"/>
            <a:ext cx="1156591" cy="3325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2623352" y="5700724"/>
            <a:ext cx="1156591" cy="3325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2649814" y="6069114"/>
            <a:ext cx="1156591" cy="3325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2649814" y="6503538"/>
            <a:ext cx="1156591" cy="3325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3C65E-2E50-426C-92EA-ACD4958D16C8}"/>
              </a:ext>
            </a:extLst>
          </p:cNvPr>
          <p:cNvSpPr/>
          <p:nvPr/>
        </p:nvSpPr>
        <p:spPr>
          <a:xfrm>
            <a:off x="3934172" y="5322634"/>
            <a:ext cx="1152128" cy="15134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A00EA0-91EF-41ED-858C-A2389DFC731A}"/>
              </a:ext>
            </a:extLst>
          </p:cNvPr>
          <p:cNvSpPr/>
          <p:nvPr/>
        </p:nvSpPr>
        <p:spPr>
          <a:xfrm>
            <a:off x="5194789" y="5322634"/>
            <a:ext cx="441406" cy="14187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E13DD59-79B2-4A29-A2DF-95D05729C1A9}"/>
              </a:ext>
            </a:extLst>
          </p:cNvPr>
          <p:cNvSpPr/>
          <p:nvPr/>
        </p:nvSpPr>
        <p:spPr>
          <a:xfrm>
            <a:off x="6195956" y="5272608"/>
            <a:ext cx="475489" cy="1468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8776751" y="5303466"/>
            <a:ext cx="432048" cy="299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9271829" y="5322634"/>
            <a:ext cx="431763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8743811" y="5689020"/>
            <a:ext cx="432048" cy="299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9238889" y="5708188"/>
            <a:ext cx="431763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8713721" y="6074574"/>
            <a:ext cx="432048" cy="299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9208799" y="6093742"/>
            <a:ext cx="431763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8767971" y="6470405"/>
            <a:ext cx="432048" cy="299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9263049" y="6489573"/>
            <a:ext cx="431763" cy="3379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grpSp>
        <p:nvGrpSpPr>
          <p:cNvPr id="44" name="Groupe 43"/>
          <p:cNvGrpSpPr/>
          <p:nvPr/>
        </p:nvGrpSpPr>
        <p:grpSpPr>
          <a:xfrm>
            <a:off x="4101217" y="236240"/>
            <a:ext cx="1129099" cy="863853"/>
            <a:chOff x="4101217" y="236240"/>
            <a:chExt cx="1129099" cy="863853"/>
          </a:xfrm>
        </p:grpSpPr>
        <p:cxnSp>
          <p:nvCxnSpPr>
            <p:cNvPr id="9" name="Connecteur droit avec flèche 8"/>
            <p:cNvCxnSpPr/>
            <p:nvPr/>
          </p:nvCxnSpPr>
          <p:spPr>
            <a:xfrm>
              <a:off x="4294212" y="620688"/>
              <a:ext cx="720080" cy="0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5" name="Connecteur droit avec flèche 34"/>
            <p:cNvCxnSpPr/>
            <p:nvPr/>
          </p:nvCxnSpPr>
          <p:spPr>
            <a:xfrm flipV="1">
              <a:off x="4317241" y="236240"/>
              <a:ext cx="0" cy="38444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9" name="ZoneTexte 38"/>
            <p:cNvSpPr txBox="1"/>
            <p:nvPr/>
          </p:nvSpPr>
          <p:spPr>
            <a:xfrm>
              <a:off x="4798268" y="730761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FF0000"/>
                  </a:solidFill>
                </a:rPr>
                <a:t>X</a:t>
              </a:r>
              <a:endParaRPr lang="fr-FR" sz="1800" b="1" dirty="0">
                <a:solidFill>
                  <a:srgbClr val="FF0000"/>
                </a:solidFill>
              </a:endParaRPr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4101217" y="6113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0070C0"/>
                  </a:solidFill>
                </a:rPr>
                <a:t>Z</a:t>
              </a:r>
              <a:endParaRPr lang="fr-FR" sz="18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45" name="Groupe 44"/>
          <p:cNvGrpSpPr/>
          <p:nvPr/>
        </p:nvGrpSpPr>
        <p:grpSpPr>
          <a:xfrm>
            <a:off x="8056671" y="125678"/>
            <a:ext cx="728557" cy="927267"/>
            <a:chOff x="8056671" y="125678"/>
            <a:chExt cx="728557" cy="927267"/>
          </a:xfrm>
        </p:grpSpPr>
        <p:cxnSp>
          <p:nvCxnSpPr>
            <p:cNvPr id="34" name="Connecteur droit avec flèche 33"/>
            <p:cNvCxnSpPr/>
            <p:nvPr/>
          </p:nvCxnSpPr>
          <p:spPr>
            <a:xfrm rot="10800000" flipV="1">
              <a:off x="8056671" y="620688"/>
              <a:ext cx="720080" cy="0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/>
            <p:cNvCxnSpPr/>
            <p:nvPr/>
          </p:nvCxnSpPr>
          <p:spPr>
            <a:xfrm flipV="1">
              <a:off x="8785228" y="236240"/>
              <a:ext cx="0" cy="38444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1" name="ZoneTexte 40"/>
            <p:cNvSpPr txBox="1"/>
            <p:nvPr/>
          </p:nvSpPr>
          <p:spPr>
            <a:xfrm>
              <a:off x="8348942" y="12567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0070C0"/>
                  </a:solidFill>
                </a:rPr>
                <a:t>Z</a:t>
              </a:r>
              <a:endParaRPr lang="fr-FR" sz="1800" b="1" dirty="0">
                <a:solidFill>
                  <a:srgbClr val="0070C0"/>
                </a:solidFill>
              </a:endParaRPr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8200687" y="683613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92D050"/>
                  </a:solidFill>
                </a:rPr>
                <a:t>Y</a:t>
              </a:r>
              <a:endParaRPr lang="fr-FR" sz="18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4294212" y="1241377"/>
            <a:ext cx="791617" cy="819471"/>
            <a:chOff x="4294212" y="1241377"/>
            <a:chExt cx="791617" cy="819471"/>
          </a:xfrm>
        </p:grpSpPr>
        <p:cxnSp>
          <p:nvCxnSpPr>
            <p:cNvPr id="32" name="Connecteur droit avec flèche 31"/>
            <p:cNvCxnSpPr/>
            <p:nvPr/>
          </p:nvCxnSpPr>
          <p:spPr>
            <a:xfrm>
              <a:off x="4294212" y="2060848"/>
              <a:ext cx="720080" cy="0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/>
            <p:cNvCxnSpPr/>
            <p:nvPr/>
          </p:nvCxnSpPr>
          <p:spPr>
            <a:xfrm rot="5400000" flipH="1">
              <a:off x="3947329" y="1700808"/>
              <a:ext cx="720080" cy="0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8" name="ZoneTexte 37"/>
            <p:cNvSpPr txBox="1"/>
            <p:nvPr/>
          </p:nvSpPr>
          <p:spPr>
            <a:xfrm>
              <a:off x="4653781" y="1644799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FF0000"/>
                  </a:solidFill>
                </a:rPr>
                <a:t>X</a:t>
              </a:r>
              <a:endParaRPr lang="fr-FR" sz="1800" b="1" dirty="0">
                <a:solidFill>
                  <a:srgbClr val="FF0000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4356349" y="1241377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92D050"/>
                  </a:solidFill>
                </a:rPr>
                <a:t>Y</a:t>
              </a:r>
              <a:endParaRPr lang="fr-FR" sz="1800" b="1" dirty="0">
                <a:solidFill>
                  <a:srgbClr val="92D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23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83" y="4963204"/>
            <a:ext cx="10165833" cy="18002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14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</a:t>
            </a:r>
            <a:r>
              <a:rPr lang="fr-FR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PH20</a:t>
            </a:r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(Machine CN)</a:t>
            </a:r>
          </a:p>
          <a:p>
            <a:pPr algn="ctr"/>
            <a:endParaRPr lang="fr-FR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43D6A-0545-498C-BE58-9A985ABF3B4D}"/>
              </a:ext>
            </a:extLst>
          </p:cNvPr>
          <p:cNvSpPr/>
          <p:nvPr/>
        </p:nvSpPr>
        <p:spPr>
          <a:xfrm>
            <a:off x="1080995" y="6164343"/>
            <a:ext cx="1584176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D3C65E-2E50-426C-92EA-ACD4958D16C8}"/>
              </a:ext>
            </a:extLst>
          </p:cNvPr>
          <p:cNvSpPr/>
          <p:nvPr/>
        </p:nvSpPr>
        <p:spPr>
          <a:xfrm>
            <a:off x="2890291" y="6125873"/>
            <a:ext cx="1727710" cy="4960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A00EA0-91EF-41ED-858C-A2389DFC731A}"/>
              </a:ext>
            </a:extLst>
          </p:cNvPr>
          <p:cNvSpPr/>
          <p:nvPr/>
        </p:nvSpPr>
        <p:spPr>
          <a:xfrm>
            <a:off x="4696684" y="6239827"/>
            <a:ext cx="503574" cy="281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13DD59-79B2-4A29-A2DF-95D05729C1A9}"/>
              </a:ext>
            </a:extLst>
          </p:cNvPr>
          <p:cNvSpPr/>
          <p:nvPr/>
        </p:nvSpPr>
        <p:spPr>
          <a:xfrm>
            <a:off x="6182013" y="6227527"/>
            <a:ext cx="594068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539C6C-E889-4F08-9EE7-D59C250E3B85}"/>
              </a:ext>
            </a:extLst>
          </p:cNvPr>
          <p:cNvSpPr/>
          <p:nvPr/>
        </p:nvSpPr>
        <p:spPr>
          <a:xfrm>
            <a:off x="9766820" y="6221389"/>
            <a:ext cx="594068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2595B4-1C2F-43A3-8D6E-6A8EA51C0BA1}"/>
              </a:ext>
            </a:extLst>
          </p:cNvPr>
          <p:cNvSpPr/>
          <p:nvPr/>
        </p:nvSpPr>
        <p:spPr>
          <a:xfrm>
            <a:off x="10591115" y="6221389"/>
            <a:ext cx="503574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2844" y="476672"/>
            <a:ext cx="2097934" cy="1188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1203" y="121345"/>
            <a:ext cx="5654530" cy="440474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35431" y="2272831"/>
            <a:ext cx="4037676" cy="2089803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4006180" y="1124744"/>
            <a:ext cx="791617" cy="819471"/>
            <a:chOff x="4294212" y="1241377"/>
            <a:chExt cx="791617" cy="819471"/>
          </a:xfrm>
        </p:grpSpPr>
        <p:cxnSp>
          <p:nvCxnSpPr>
            <p:cNvPr id="18" name="Connecteur droit avec flèche 17"/>
            <p:cNvCxnSpPr/>
            <p:nvPr/>
          </p:nvCxnSpPr>
          <p:spPr>
            <a:xfrm>
              <a:off x="4294212" y="2060848"/>
              <a:ext cx="720080" cy="0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9" name="Connecteur droit avec flèche 18"/>
            <p:cNvCxnSpPr/>
            <p:nvPr/>
          </p:nvCxnSpPr>
          <p:spPr>
            <a:xfrm rot="5400000" flipH="1">
              <a:off x="3947329" y="1700808"/>
              <a:ext cx="720080" cy="0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>
              <a:off x="4653781" y="1644799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FF0000"/>
                  </a:solidFill>
                </a:rPr>
                <a:t>X</a:t>
              </a:r>
              <a:endParaRPr lang="fr-FR" sz="18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356349" y="1241377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92D050"/>
                  </a:solidFill>
                </a:rPr>
                <a:t>Y</a:t>
              </a:r>
              <a:endParaRPr lang="fr-FR" sz="18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3797537" y="255700"/>
            <a:ext cx="1129099" cy="863853"/>
            <a:chOff x="4101217" y="236240"/>
            <a:chExt cx="1129099" cy="863853"/>
          </a:xfrm>
        </p:grpSpPr>
        <p:cxnSp>
          <p:nvCxnSpPr>
            <p:cNvPr id="24" name="Connecteur droit avec flèche 23"/>
            <p:cNvCxnSpPr/>
            <p:nvPr/>
          </p:nvCxnSpPr>
          <p:spPr>
            <a:xfrm>
              <a:off x="4294212" y="620688"/>
              <a:ext cx="720080" cy="0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5" name="Connecteur droit avec flèche 24"/>
            <p:cNvCxnSpPr/>
            <p:nvPr/>
          </p:nvCxnSpPr>
          <p:spPr>
            <a:xfrm flipV="1">
              <a:off x="4317241" y="236240"/>
              <a:ext cx="0" cy="38444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6" name="ZoneTexte 25"/>
            <p:cNvSpPr txBox="1"/>
            <p:nvPr/>
          </p:nvSpPr>
          <p:spPr>
            <a:xfrm>
              <a:off x="4798268" y="730761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FF0000"/>
                  </a:solidFill>
                </a:rPr>
                <a:t>X</a:t>
              </a:r>
              <a:endParaRPr lang="fr-FR" sz="18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4101217" y="6113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0070C0"/>
                  </a:solidFill>
                </a:rPr>
                <a:t>Z</a:t>
              </a:r>
              <a:endParaRPr lang="fr-FR" sz="18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8" name="Groupe 27"/>
          <p:cNvGrpSpPr/>
          <p:nvPr/>
        </p:nvGrpSpPr>
        <p:grpSpPr>
          <a:xfrm>
            <a:off x="7606580" y="150806"/>
            <a:ext cx="728557" cy="927267"/>
            <a:chOff x="8056671" y="125678"/>
            <a:chExt cx="728557" cy="927267"/>
          </a:xfrm>
        </p:grpSpPr>
        <p:cxnSp>
          <p:nvCxnSpPr>
            <p:cNvPr id="29" name="Connecteur droit avec flèche 28"/>
            <p:cNvCxnSpPr/>
            <p:nvPr/>
          </p:nvCxnSpPr>
          <p:spPr>
            <a:xfrm rot="10800000" flipV="1">
              <a:off x="8056671" y="620688"/>
              <a:ext cx="720080" cy="0"/>
            </a:xfrm>
            <a:prstGeom prst="straightConnector1">
              <a:avLst/>
            </a:prstGeom>
            <a:ln w="28575">
              <a:solidFill>
                <a:srgbClr val="92D05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0" name="Connecteur droit avec flèche 29"/>
            <p:cNvCxnSpPr/>
            <p:nvPr/>
          </p:nvCxnSpPr>
          <p:spPr>
            <a:xfrm flipV="1">
              <a:off x="8785228" y="236240"/>
              <a:ext cx="0" cy="38444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1" name="ZoneTexte 30"/>
            <p:cNvSpPr txBox="1"/>
            <p:nvPr/>
          </p:nvSpPr>
          <p:spPr>
            <a:xfrm>
              <a:off x="8348942" y="12567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0070C0"/>
                  </a:solidFill>
                </a:rPr>
                <a:t>Z</a:t>
              </a:r>
              <a:endParaRPr lang="fr-FR" sz="1800" b="1" dirty="0">
                <a:solidFill>
                  <a:srgbClr val="0070C0"/>
                </a:solidFill>
              </a:endParaRPr>
            </a:p>
          </p:txBody>
        </p:sp>
        <p:sp>
          <p:nvSpPr>
            <p:cNvPr id="32" name="ZoneTexte 31"/>
            <p:cNvSpPr txBox="1"/>
            <p:nvPr/>
          </p:nvSpPr>
          <p:spPr>
            <a:xfrm>
              <a:off x="8200687" y="683613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800" b="1" dirty="0" smtClean="0">
                  <a:solidFill>
                    <a:srgbClr val="92D050"/>
                  </a:solidFill>
                </a:rPr>
                <a:t>Y</a:t>
              </a:r>
              <a:endParaRPr lang="fr-FR" sz="1800" b="1" dirty="0">
                <a:solidFill>
                  <a:srgbClr val="92D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65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59D165-7E5C-40DF-BD41-CD2D1948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15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C7A9F72-9125-4C53-B75D-4879C08276A3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Équerre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F7E6B27-8D64-43F4-A6EF-58103D888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314" y="870967"/>
            <a:ext cx="7128792" cy="580447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D06B0F9-4FFC-421F-972D-E64DCC389913}"/>
              </a:ext>
            </a:extLst>
          </p:cNvPr>
          <p:cNvSpPr txBox="1"/>
          <p:nvPr/>
        </p:nvSpPr>
        <p:spPr>
          <a:xfrm>
            <a:off x="1053852" y="1970265"/>
            <a:ext cx="38164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Gamme usinage? </a:t>
            </a:r>
          </a:p>
          <a:p>
            <a:r>
              <a:rPr lang="fr-FR" dirty="0"/>
              <a:t>S</a:t>
            </a:r>
            <a:r>
              <a:rPr lang="fr-FR" sz="2400" dirty="0"/>
              <a:t>ur quelles machines?</a:t>
            </a:r>
          </a:p>
          <a:p>
            <a:r>
              <a:rPr lang="fr-FR" dirty="0"/>
              <a:t>Combien de phases?</a:t>
            </a:r>
          </a:p>
          <a:p>
            <a:r>
              <a:rPr lang="fr-FR" sz="2400" dirty="0"/>
              <a:t>Comment tenir la pièce?</a:t>
            </a:r>
          </a:p>
        </p:txBody>
      </p:sp>
    </p:spTree>
    <p:extLst>
      <p:ext uri="{BB962C8B-B14F-4D97-AF65-F5344CB8AC3E}">
        <p14:creationId xmlns:p14="http://schemas.microsoft.com/office/powerpoint/2010/main" val="242284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266CE08-B7EE-4AE3-9EDA-24F8B4826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858" y="16"/>
            <a:ext cx="5635294" cy="454642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768" y="4232656"/>
            <a:ext cx="6180687" cy="268318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16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253827" y="-41594"/>
            <a:ext cx="316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Équerre PH10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3953104" y="4907980"/>
            <a:ext cx="936104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3953104" y="5146365"/>
            <a:ext cx="1008111" cy="5195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3953104" y="5737175"/>
            <a:ext cx="1008111" cy="341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3977774" y="6130898"/>
            <a:ext cx="100811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3977774" y="6495659"/>
            <a:ext cx="1008111" cy="2826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5113129" y="4935648"/>
            <a:ext cx="936104" cy="1761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5088246" y="5239152"/>
            <a:ext cx="936105" cy="4267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5083678" y="5780197"/>
            <a:ext cx="936105" cy="298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5083678" y="6108620"/>
            <a:ext cx="965555" cy="298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5083678" y="6484213"/>
            <a:ext cx="965555" cy="2941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6113344" y="4906968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C65C62-AC0F-498F-B046-AEEEAE035B07}"/>
              </a:ext>
            </a:extLst>
          </p:cNvPr>
          <p:cNvSpPr/>
          <p:nvPr/>
        </p:nvSpPr>
        <p:spPr>
          <a:xfrm>
            <a:off x="6537496" y="4910406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D9E721-DADA-4A84-9279-7E9B197F74F9}"/>
              </a:ext>
            </a:extLst>
          </p:cNvPr>
          <p:cNvSpPr/>
          <p:nvPr/>
        </p:nvSpPr>
        <p:spPr>
          <a:xfrm>
            <a:off x="6961648" y="4923311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DBB2D-4F73-4282-9350-E0386E31680B}"/>
              </a:ext>
            </a:extLst>
          </p:cNvPr>
          <p:cNvSpPr/>
          <p:nvPr/>
        </p:nvSpPr>
        <p:spPr>
          <a:xfrm>
            <a:off x="8672375" y="4906968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FF9AF0-4482-4BDF-9DE4-5A054166F6BA}"/>
              </a:ext>
            </a:extLst>
          </p:cNvPr>
          <p:cNvSpPr/>
          <p:nvPr/>
        </p:nvSpPr>
        <p:spPr>
          <a:xfrm>
            <a:off x="6114934" y="5275028"/>
            <a:ext cx="358449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52D17E4-8FA0-4D8A-AA6E-02B998536BA2}"/>
              </a:ext>
            </a:extLst>
          </p:cNvPr>
          <p:cNvSpPr/>
          <p:nvPr/>
        </p:nvSpPr>
        <p:spPr>
          <a:xfrm>
            <a:off x="7452424" y="5282271"/>
            <a:ext cx="245095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E0A4CD-746C-4995-AF33-7014AE069375}"/>
              </a:ext>
            </a:extLst>
          </p:cNvPr>
          <p:cNvSpPr/>
          <p:nvPr/>
        </p:nvSpPr>
        <p:spPr>
          <a:xfrm>
            <a:off x="9102807" y="5168958"/>
            <a:ext cx="336597" cy="5178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475D8A-3506-407D-83CF-9A60E4E71636}"/>
              </a:ext>
            </a:extLst>
          </p:cNvPr>
          <p:cNvSpPr/>
          <p:nvPr/>
        </p:nvSpPr>
        <p:spPr>
          <a:xfrm>
            <a:off x="7445492" y="4906968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F7DA125-C8D0-4827-89D3-4C6C2B2DB534}"/>
              </a:ext>
            </a:extLst>
          </p:cNvPr>
          <p:cNvSpPr/>
          <p:nvPr/>
        </p:nvSpPr>
        <p:spPr>
          <a:xfrm>
            <a:off x="9088525" y="4906968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B1270A-1425-4D21-9EBA-C50ABAC0141A}"/>
              </a:ext>
            </a:extLst>
          </p:cNvPr>
          <p:cNvSpPr/>
          <p:nvPr/>
        </p:nvSpPr>
        <p:spPr>
          <a:xfrm>
            <a:off x="6563966" y="5345127"/>
            <a:ext cx="333570" cy="174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1E1D5F-CCD8-4693-A803-384A2D7820B4}"/>
              </a:ext>
            </a:extLst>
          </p:cNvPr>
          <p:cNvSpPr/>
          <p:nvPr/>
        </p:nvSpPr>
        <p:spPr>
          <a:xfrm>
            <a:off x="7868370" y="5314163"/>
            <a:ext cx="311721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B3576D-A37B-418C-82DD-1D3B93C8E661}"/>
              </a:ext>
            </a:extLst>
          </p:cNvPr>
          <p:cNvSpPr/>
          <p:nvPr/>
        </p:nvSpPr>
        <p:spPr>
          <a:xfrm>
            <a:off x="9540468" y="5201103"/>
            <a:ext cx="336597" cy="4680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D6D89F-23D5-421B-9606-50BC127A781C}"/>
              </a:ext>
            </a:extLst>
          </p:cNvPr>
          <p:cNvSpPr/>
          <p:nvPr/>
        </p:nvSpPr>
        <p:spPr>
          <a:xfrm>
            <a:off x="7822709" y="4912116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1CEF9C9-8058-46B5-A5A3-365111B57E80}"/>
              </a:ext>
            </a:extLst>
          </p:cNvPr>
          <p:cNvSpPr/>
          <p:nvPr/>
        </p:nvSpPr>
        <p:spPr>
          <a:xfrm>
            <a:off x="9516511" y="4912116"/>
            <a:ext cx="384513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2D28ECA-6778-4728-BE66-4EE2205BA583}"/>
              </a:ext>
            </a:extLst>
          </p:cNvPr>
          <p:cNvSpPr/>
          <p:nvPr/>
        </p:nvSpPr>
        <p:spPr>
          <a:xfrm>
            <a:off x="7035415" y="5299213"/>
            <a:ext cx="31172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7A832F5-D3F7-4AF8-B198-9078CB54BC6F}"/>
              </a:ext>
            </a:extLst>
          </p:cNvPr>
          <p:cNvSpPr/>
          <p:nvPr/>
        </p:nvSpPr>
        <p:spPr>
          <a:xfrm>
            <a:off x="8256903" y="5268566"/>
            <a:ext cx="358449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2E8784E-20F2-4339-B95D-D5E6C4C09FE8}"/>
              </a:ext>
            </a:extLst>
          </p:cNvPr>
          <p:cNvSpPr/>
          <p:nvPr/>
        </p:nvSpPr>
        <p:spPr>
          <a:xfrm>
            <a:off x="8256903" y="4922766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2D21415-56AE-4BF5-AF41-3C676AED24C9}"/>
              </a:ext>
            </a:extLst>
          </p:cNvPr>
          <p:cNvSpPr/>
          <p:nvPr/>
        </p:nvSpPr>
        <p:spPr>
          <a:xfrm>
            <a:off x="8681056" y="5261228"/>
            <a:ext cx="358449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7D75A74-3115-48D6-BB39-56577EAAED01}"/>
              </a:ext>
            </a:extLst>
          </p:cNvPr>
          <p:cNvSpPr/>
          <p:nvPr/>
        </p:nvSpPr>
        <p:spPr>
          <a:xfrm>
            <a:off x="6120276" y="5797631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245FC4C-6ADE-4DE5-90B5-FA8DAFF0E3B9}"/>
              </a:ext>
            </a:extLst>
          </p:cNvPr>
          <p:cNvSpPr/>
          <p:nvPr/>
        </p:nvSpPr>
        <p:spPr>
          <a:xfrm>
            <a:off x="6544428" y="5801069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A8850C6-4B99-4308-BCD1-E54CA696148D}"/>
              </a:ext>
            </a:extLst>
          </p:cNvPr>
          <p:cNvSpPr/>
          <p:nvPr/>
        </p:nvSpPr>
        <p:spPr>
          <a:xfrm>
            <a:off x="6968580" y="5813974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62092D9-F3F9-4998-8588-7C35C676F36C}"/>
              </a:ext>
            </a:extLst>
          </p:cNvPr>
          <p:cNvSpPr/>
          <p:nvPr/>
        </p:nvSpPr>
        <p:spPr>
          <a:xfrm>
            <a:off x="8679307" y="5797631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9C802ABF-95EE-44E6-9990-20C36ADCFC0F}"/>
              </a:ext>
            </a:extLst>
          </p:cNvPr>
          <p:cNvSpPr/>
          <p:nvPr/>
        </p:nvSpPr>
        <p:spPr>
          <a:xfrm>
            <a:off x="7452424" y="5797631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1C1B09A-32D2-4452-A6BF-4246EB8968B8}"/>
              </a:ext>
            </a:extLst>
          </p:cNvPr>
          <p:cNvSpPr/>
          <p:nvPr/>
        </p:nvSpPr>
        <p:spPr>
          <a:xfrm>
            <a:off x="9095457" y="5797631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5D9FC19-87B7-447F-818F-22DE427B0472}"/>
              </a:ext>
            </a:extLst>
          </p:cNvPr>
          <p:cNvSpPr/>
          <p:nvPr/>
        </p:nvSpPr>
        <p:spPr>
          <a:xfrm>
            <a:off x="7829641" y="5802779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565CD9B-2D8E-43D4-AE79-BEF75BFBBF64}"/>
              </a:ext>
            </a:extLst>
          </p:cNvPr>
          <p:cNvSpPr/>
          <p:nvPr/>
        </p:nvSpPr>
        <p:spPr>
          <a:xfrm>
            <a:off x="9523443" y="5737175"/>
            <a:ext cx="384513" cy="341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A52C2EB-0F87-4B6B-8E41-A920F84EFACA}"/>
              </a:ext>
            </a:extLst>
          </p:cNvPr>
          <p:cNvSpPr/>
          <p:nvPr/>
        </p:nvSpPr>
        <p:spPr>
          <a:xfrm>
            <a:off x="8263835" y="5813429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0CC6FE0-0452-4B39-B683-543005439879}"/>
              </a:ext>
            </a:extLst>
          </p:cNvPr>
          <p:cNvSpPr/>
          <p:nvPr/>
        </p:nvSpPr>
        <p:spPr>
          <a:xfrm>
            <a:off x="6112908" y="6147065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3C7329D-6CD9-4E93-9051-EF266D8BCFC7}"/>
              </a:ext>
            </a:extLst>
          </p:cNvPr>
          <p:cNvSpPr/>
          <p:nvPr/>
        </p:nvSpPr>
        <p:spPr>
          <a:xfrm>
            <a:off x="6537060" y="6150503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485EF7F-123A-48C1-AABA-5690F31B22C9}"/>
              </a:ext>
            </a:extLst>
          </p:cNvPr>
          <p:cNvSpPr/>
          <p:nvPr/>
        </p:nvSpPr>
        <p:spPr>
          <a:xfrm>
            <a:off x="6961212" y="6163408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4957A30-0A24-49CF-A6E7-5FE348E2AEA9}"/>
              </a:ext>
            </a:extLst>
          </p:cNvPr>
          <p:cNvSpPr/>
          <p:nvPr/>
        </p:nvSpPr>
        <p:spPr>
          <a:xfrm>
            <a:off x="8671939" y="6147065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972C6ED-CECB-4046-94AC-42ACC059F259}"/>
              </a:ext>
            </a:extLst>
          </p:cNvPr>
          <p:cNvSpPr/>
          <p:nvPr/>
        </p:nvSpPr>
        <p:spPr>
          <a:xfrm>
            <a:off x="9088089" y="6147065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1F942AD-81B5-4942-B96A-EDF32A51EA6A}"/>
              </a:ext>
            </a:extLst>
          </p:cNvPr>
          <p:cNvSpPr/>
          <p:nvPr/>
        </p:nvSpPr>
        <p:spPr>
          <a:xfrm>
            <a:off x="6112908" y="6539633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28E0D5F-FC0E-4C09-9EFD-361548192347}"/>
              </a:ext>
            </a:extLst>
          </p:cNvPr>
          <p:cNvSpPr/>
          <p:nvPr/>
        </p:nvSpPr>
        <p:spPr>
          <a:xfrm>
            <a:off x="6537060" y="6543071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E64D243-B23A-4B9E-9EEC-25303750207C}"/>
              </a:ext>
            </a:extLst>
          </p:cNvPr>
          <p:cNvSpPr/>
          <p:nvPr/>
        </p:nvSpPr>
        <p:spPr>
          <a:xfrm>
            <a:off x="6961212" y="6555976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9AEF898-17BC-46B8-A950-029156392F43}"/>
              </a:ext>
            </a:extLst>
          </p:cNvPr>
          <p:cNvSpPr/>
          <p:nvPr/>
        </p:nvSpPr>
        <p:spPr>
          <a:xfrm>
            <a:off x="8671939" y="653963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9E60080-7E56-4645-A4B9-76E80250965E}"/>
              </a:ext>
            </a:extLst>
          </p:cNvPr>
          <p:cNvSpPr/>
          <p:nvPr/>
        </p:nvSpPr>
        <p:spPr>
          <a:xfrm>
            <a:off x="9088089" y="653963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F4D2A1C-DAB1-435C-9C36-B4FBA0C8D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21" y="1124744"/>
            <a:ext cx="3396537" cy="185516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3C58E7E-E51A-4F36-8AF5-3A3EA133B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59" y="3768431"/>
            <a:ext cx="3668284" cy="2755868"/>
          </a:xfrm>
          <a:prstGeom prst="rect">
            <a:avLst/>
          </a:prstGeom>
        </p:spPr>
      </p:pic>
      <p:pic>
        <p:nvPicPr>
          <p:cNvPr id="60" name="Image 5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4830" y="338547"/>
            <a:ext cx="2115641" cy="1191667"/>
          </a:xfrm>
          <a:prstGeom prst="rect">
            <a:avLst/>
          </a:prstGeom>
        </p:spPr>
      </p:pic>
      <p:pic>
        <p:nvPicPr>
          <p:cNvPr id="3" name="Image 2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/>
          <a:srcRect/>
          <a:stretch/>
        </p:blipFill>
        <p:spPr>
          <a:xfrm>
            <a:off x="9996559" y="1661159"/>
            <a:ext cx="2152182" cy="1224136"/>
          </a:xfrm>
          <a:prstGeom prst="rect">
            <a:avLst/>
          </a:prstGeom>
        </p:spPr>
      </p:pic>
      <p:pic>
        <p:nvPicPr>
          <p:cNvPr id="6" name="Image 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73710" y="2941850"/>
            <a:ext cx="2215115" cy="127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8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8" grpId="0" animBg="1"/>
      <p:bldP spid="59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134" y="4270485"/>
            <a:ext cx="5952917" cy="2553699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17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253827" y="-41594"/>
            <a:ext cx="316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Équerre PH20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3832758" y="4710936"/>
            <a:ext cx="936104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3796754" y="4958355"/>
            <a:ext cx="1008111" cy="5195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3808997" y="5547335"/>
            <a:ext cx="1008111" cy="309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3793696" y="5907726"/>
            <a:ext cx="1023412" cy="2124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3801084" y="6156534"/>
            <a:ext cx="1003781" cy="2124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4923640" y="4710127"/>
            <a:ext cx="936104" cy="2190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4889921" y="5008372"/>
            <a:ext cx="936105" cy="4267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4920859" y="5558022"/>
            <a:ext cx="936105" cy="298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4890036" y="5900858"/>
            <a:ext cx="958187" cy="219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4882668" y="6174884"/>
            <a:ext cx="995720" cy="219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5945561" y="4716080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C65C62-AC0F-498F-B046-AEEEAE035B07}"/>
              </a:ext>
            </a:extLst>
          </p:cNvPr>
          <p:cNvSpPr/>
          <p:nvPr/>
        </p:nvSpPr>
        <p:spPr>
          <a:xfrm>
            <a:off x="6339414" y="4714374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D9E721-DADA-4A84-9279-7E9B197F74F9}"/>
              </a:ext>
            </a:extLst>
          </p:cNvPr>
          <p:cNvSpPr/>
          <p:nvPr/>
        </p:nvSpPr>
        <p:spPr>
          <a:xfrm>
            <a:off x="6800085" y="4736146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DBB2D-4F73-4282-9350-E0386E31680B}"/>
              </a:ext>
            </a:extLst>
          </p:cNvPr>
          <p:cNvSpPr/>
          <p:nvPr/>
        </p:nvSpPr>
        <p:spPr>
          <a:xfrm>
            <a:off x="8445404" y="4723817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475D8A-3506-407D-83CF-9A60E4E71636}"/>
              </a:ext>
            </a:extLst>
          </p:cNvPr>
          <p:cNvSpPr/>
          <p:nvPr/>
        </p:nvSpPr>
        <p:spPr>
          <a:xfrm>
            <a:off x="7190509" y="4716080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F7DA125-C8D0-4827-89D3-4C6C2B2DB534}"/>
              </a:ext>
            </a:extLst>
          </p:cNvPr>
          <p:cNvSpPr/>
          <p:nvPr/>
        </p:nvSpPr>
        <p:spPr>
          <a:xfrm>
            <a:off x="8864195" y="470833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D6D89F-23D5-421B-9606-50BC127A781C}"/>
              </a:ext>
            </a:extLst>
          </p:cNvPr>
          <p:cNvSpPr/>
          <p:nvPr/>
        </p:nvSpPr>
        <p:spPr>
          <a:xfrm>
            <a:off x="7622610" y="4723817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1CEF9C9-8058-46B5-A5A3-365111B57E80}"/>
              </a:ext>
            </a:extLst>
          </p:cNvPr>
          <p:cNvSpPr/>
          <p:nvPr/>
        </p:nvSpPr>
        <p:spPr>
          <a:xfrm>
            <a:off x="9363791" y="4724941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2E8784E-20F2-4339-B95D-D5E6C4C09FE8}"/>
              </a:ext>
            </a:extLst>
          </p:cNvPr>
          <p:cNvSpPr/>
          <p:nvPr/>
        </p:nvSpPr>
        <p:spPr>
          <a:xfrm>
            <a:off x="8073474" y="4723817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A8136E9-2ECD-4332-9E00-5298F1D04B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27"/>
          <a:stretch/>
        </p:blipFill>
        <p:spPr>
          <a:xfrm>
            <a:off x="3909161" y="-28540"/>
            <a:ext cx="5590553" cy="432499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9EFB622-3F1D-4041-BD99-1259456BC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98" y="764704"/>
            <a:ext cx="3648897" cy="206084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E46D0B9-83CB-4ED4-B0C4-8B544AFBDC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05" y="3326657"/>
            <a:ext cx="3653333" cy="3212976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4687A10F-CB6B-4C96-8349-9287087AAC74}"/>
              </a:ext>
            </a:extLst>
          </p:cNvPr>
          <p:cNvSpPr/>
          <p:nvPr/>
        </p:nvSpPr>
        <p:spPr>
          <a:xfrm>
            <a:off x="3801084" y="6422245"/>
            <a:ext cx="1003781" cy="3191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213A33A-A8BD-4F46-9777-555096CEACA6}"/>
              </a:ext>
            </a:extLst>
          </p:cNvPr>
          <p:cNvSpPr/>
          <p:nvPr/>
        </p:nvSpPr>
        <p:spPr>
          <a:xfrm>
            <a:off x="4882668" y="6438737"/>
            <a:ext cx="995720" cy="329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BD6C7B5-D86D-424D-96D4-90754185A320}"/>
              </a:ext>
            </a:extLst>
          </p:cNvPr>
          <p:cNvSpPr/>
          <p:nvPr/>
        </p:nvSpPr>
        <p:spPr>
          <a:xfrm>
            <a:off x="5945561" y="5105021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96818AC-CAB2-4635-BE57-8C767683A5D1}"/>
              </a:ext>
            </a:extLst>
          </p:cNvPr>
          <p:cNvSpPr/>
          <p:nvPr/>
        </p:nvSpPr>
        <p:spPr>
          <a:xfrm>
            <a:off x="6339414" y="5103315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97FB942-88B9-4852-A569-0991899648F8}"/>
              </a:ext>
            </a:extLst>
          </p:cNvPr>
          <p:cNvSpPr/>
          <p:nvPr/>
        </p:nvSpPr>
        <p:spPr>
          <a:xfrm>
            <a:off x="6800085" y="5125087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44E1C9D-7171-4C7B-A2F7-6B38694C1FBD}"/>
              </a:ext>
            </a:extLst>
          </p:cNvPr>
          <p:cNvSpPr/>
          <p:nvPr/>
        </p:nvSpPr>
        <p:spPr>
          <a:xfrm>
            <a:off x="8406540" y="513599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48370E3-499F-49BD-8871-94D062A6C03C}"/>
              </a:ext>
            </a:extLst>
          </p:cNvPr>
          <p:cNvSpPr/>
          <p:nvPr/>
        </p:nvSpPr>
        <p:spPr>
          <a:xfrm>
            <a:off x="7190509" y="5105021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8A03009A-9F7E-4F59-8795-A8ECBB37E04F}"/>
              </a:ext>
            </a:extLst>
          </p:cNvPr>
          <p:cNvSpPr/>
          <p:nvPr/>
        </p:nvSpPr>
        <p:spPr>
          <a:xfrm>
            <a:off x="8812935" y="5092489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82B08D7D-1C29-427A-B227-F79933E2FEEE}"/>
              </a:ext>
            </a:extLst>
          </p:cNvPr>
          <p:cNvSpPr/>
          <p:nvPr/>
        </p:nvSpPr>
        <p:spPr>
          <a:xfrm>
            <a:off x="7622610" y="5112758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797A448-63F9-476D-AC31-9A549FF8B160}"/>
              </a:ext>
            </a:extLst>
          </p:cNvPr>
          <p:cNvSpPr/>
          <p:nvPr/>
        </p:nvSpPr>
        <p:spPr>
          <a:xfrm>
            <a:off x="9363791" y="5113882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E2CC775-A82F-4362-A0C4-371DC8B301F4}"/>
              </a:ext>
            </a:extLst>
          </p:cNvPr>
          <p:cNvSpPr/>
          <p:nvPr/>
        </p:nvSpPr>
        <p:spPr>
          <a:xfrm>
            <a:off x="8073474" y="5112758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23A1EAB-DE1D-4306-933F-C14B29FC470F}"/>
              </a:ext>
            </a:extLst>
          </p:cNvPr>
          <p:cNvSpPr/>
          <p:nvPr/>
        </p:nvSpPr>
        <p:spPr>
          <a:xfrm>
            <a:off x="5945561" y="5567949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3910F0D-7479-4D2D-800E-19576CA420BA}"/>
              </a:ext>
            </a:extLst>
          </p:cNvPr>
          <p:cNvSpPr/>
          <p:nvPr/>
        </p:nvSpPr>
        <p:spPr>
          <a:xfrm>
            <a:off x="6339414" y="5566243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D30BED5E-9979-49DF-BA7C-A984562B9ADD}"/>
              </a:ext>
            </a:extLst>
          </p:cNvPr>
          <p:cNvSpPr/>
          <p:nvPr/>
        </p:nvSpPr>
        <p:spPr>
          <a:xfrm>
            <a:off x="6800085" y="5588015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6A44A6B4-312A-40DD-A771-B18B04D672FB}"/>
              </a:ext>
            </a:extLst>
          </p:cNvPr>
          <p:cNvSpPr/>
          <p:nvPr/>
        </p:nvSpPr>
        <p:spPr>
          <a:xfrm>
            <a:off x="8445404" y="5575686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03DC59EB-4E42-40FF-935D-26CD145EFDED}"/>
              </a:ext>
            </a:extLst>
          </p:cNvPr>
          <p:cNvSpPr/>
          <p:nvPr/>
        </p:nvSpPr>
        <p:spPr>
          <a:xfrm>
            <a:off x="7190509" y="5567949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3EE80D0-DC20-4CBA-BD8C-63E469845F42}"/>
              </a:ext>
            </a:extLst>
          </p:cNvPr>
          <p:cNvSpPr/>
          <p:nvPr/>
        </p:nvSpPr>
        <p:spPr>
          <a:xfrm>
            <a:off x="8864195" y="5560202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A57A319-8749-4B26-95A9-F3E5986A2346}"/>
              </a:ext>
            </a:extLst>
          </p:cNvPr>
          <p:cNvSpPr/>
          <p:nvPr/>
        </p:nvSpPr>
        <p:spPr>
          <a:xfrm>
            <a:off x="7622610" y="5575686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E2AE4A3-ACC7-46C8-8552-0D46D24C3429}"/>
              </a:ext>
            </a:extLst>
          </p:cNvPr>
          <p:cNvSpPr/>
          <p:nvPr/>
        </p:nvSpPr>
        <p:spPr>
          <a:xfrm>
            <a:off x="9363791" y="5576810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4D51083-CE36-4D97-8A7B-2EF46B7DF5BF}"/>
              </a:ext>
            </a:extLst>
          </p:cNvPr>
          <p:cNvSpPr/>
          <p:nvPr/>
        </p:nvSpPr>
        <p:spPr>
          <a:xfrm>
            <a:off x="8073474" y="5575686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9627157-F4F7-4537-9F27-A98CF99134DF}"/>
              </a:ext>
            </a:extLst>
          </p:cNvPr>
          <p:cNvSpPr/>
          <p:nvPr/>
        </p:nvSpPr>
        <p:spPr>
          <a:xfrm>
            <a:off x="5925640" y="5907726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F88569A-5AE0-4B6D-AE92-B9EAAA813027}"/>
              </a:ext>
            </a:extLst>
          </p:cNvPr>
          <p:cNvSpPr/>
          <p:nvPr/>
        </p:nvSpPr>
        <p:spPr>
          <a:xfrm>
            <a:off x="6350553" y="5918341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1A19FC7-2F36-4904-8F82-7E87D7F828BA}"/>
              </a:ext>
            </a:extLst>
          </p:cNvPr>
          <p:cNvSpPr/>
          <p:nvPr/>
        </p:nvSpPr>
        <p:spPr>
          <a:xfrm>
            <a:off x="6780164" y="5927792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EB0F99C-B43F-4A83-B720-FABCE073E693}"/>
              </a:ext>
            </a:extLst>
          </p:cNvPr>
          <p:cNvSpPr/>
          <p:nvPr/>
        </p:nvSpPr>
        <p:spPr>
          <a:xfrm>
            <a:off x="8444822" y="591546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DA991567-7A5B-48AA-AC79-1E5E2CC9536A}"/>
              </a:ext>
            </a:extLst>
          </p:cNvPr>
          <p:cNvSpPr/>
          <p:nvPr/>
        </p:nvSpPr>
        <p:spPr>
          <a:xfrm>
            <a:off x="7170588" y="5907726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0FA05B4-FE55-464F-BA52-BDE2405BAF08}"/>
              </a:ext>
            </a:extLst>
          </p:cNvPr>
          <p:cNvSpPr/>
          <p:nvPr/>
        </p:nvSpPr>
        <p:spPr>
          <a:xfrm>
            <a:off x="8864194" y="5922335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67C81B93-7CB0-41B2-92C2-7D268DDE427A}"/>
              </a:ext>
            </a:extLst>
          </p:cNvPr>
          <p:cNvSpPr/>
          <p:nvPr/>
        </p:nvSpPr>
        <p:spPr>
          <a:xfrm>
            <a:off x="7602689" y="5915463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C1DF175-E22D-4ED9-BB27-8EDD222E4DE0}"/>
              </a:ext>
            </a:extLst>
          </p:cNvPr>
          <p:cNvSpPr/>
          <p:nvPr/>
        </p:nvSpPr>
        <p:spPr>
          <a:xfrm>
            <a:off x="9343870" y="5916587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A7D2AAF-B726-4B9C-A5A9-C54DE358CB32}"/>
              </a:ext>
            </a:extLst>
          </p:cNvPr>
          <p:cNvSpPr/>
          <p:nvPr/>
        </p:nvSpPr>
        <p:spPr>
          <a:xfrm>
            <a:off x="8053553" y="5915463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8DBECB8-E2D9-4471-8588-1C07865490F6}"/>
              </a:ext>
            </a:extLst>
          </p:cNvPr>
          <p:cNvSpPr/>
          <p:nvPr/>
        </p:nvSpPr>
        <p:spPr>
          <a:xfrm>
            <a:off x="5925640" y="6170798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0E0A404-BD37-4A39-8E28-23685BA96613}"/>
              </a:ext>
            </a:extLst>
          </p:cNvPr>
          <p:cNvSpPr/>
          <p:nvPr/>
        </p:nvSpPr>
        <p:spPr>
          <a:xfrm>
            <a:off x="6341421" y="6178535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D452EE9B-DC9A-41BF-9E00-6721B0DF8AC2}"/>
              </a:ext>
            </a:extLst>
          </p:cNvPr>
          <p:cNvSpPr/>
          <p:nvPr/>
        </p:nvSpPr>
        <p:spPr>
          <a:xfrm>
            <a:off x="6780164" y="6190864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A5D9FC1-72CE-44B1-8687-E28212BCFD52}"/>
              </a:ext>
            </a:extLst>
          </p:cNvPr>
          <p:cNvSpPr/>
          <p:nvPr/>
        </p:nvSpPr>
        <p:spPr>
          <a:xfrm>
            <a:off x="8444823" y="6178535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732B6A2-4CE6-4379-BAF1-E24563E7CA3B}"/>
              </a:ext>
            </a:extLst>
          </p:cNvPr>
          <p:cNvSpPr/>
          <p:nvPr/>
        </p:nvSpPr>
        <p:spPr>
          <a:xfrm>
            <a:off x="7170588" y="6170798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AB3C797E-8E8F-4F03-9D74-0801E72B7E83}"/>
              </a:ext>
            </a:extLst>
          </p:cNvPr>
          <p:cNvSpPr/>
          <p:nvPr/>
        </p:nvSpPr>
        <p:spPr>
          <a:xfrm>
            <a:off x="8864195" y="6188993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52E70AF0-DE3F-4995-92B5-DA8DC1CBEB09}"/>
              </a:ext>
            </a:extLst>
          </p:cNvPr>
          <p:cNvSpPr/>
          <p:nvPr/>
        </p:nvSpPr>
        <p:spPr>
          <a:xfrm>
            <a:off x="7602689" y="6178535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1B895322-15D0-4DAB-8073-8503AD16BE68}"/>
              </a:ext>
            </a:extLst>
          </p:cNvPr>
          <p:cNvSpPr/>
          <p:nvPr/>
        </p:nvSpPr>
        <p:spPr>
          <a:xfrm>
            <a:off x="9343870" y="6179659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10005C1-58F0-4E7D-AF86-0761EDB886C2}"/>
              </a:ext>
            </a:extLst>
          </p:cNvPr>
          <p:cNvSpPr/>
          <p:nvPr/>
        </p:nvSpPr>
        <p:spPr>
          <a:xfrm>
            <a:off x="8053553" y="6178535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BA8E14E-52A9-4FA1-AB64-AF6C0554D883}"/>
              </a:ext>
            </a:extLst>
          </p:cNvPr>
          <p:cNvSpPr/>
          <p:nvPr/>
        </p:nvSpPr>
        <p:spPr>
          <a:xfrm>
            <a:off x="5925640" y="6474313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7A1B4487-4EA8-4BFB-AB86-5ECDA554CC79}"/>
              </a:ext>
            </a:extLst>
          </p:cNvPr>
          <p:cNvSpPr/>
          <p:nvPr/>
        </p:nvSpPr>
        <p:spPr>
          <a:xfrm>
            <a:off x="6359934" y="6481474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B2B5367-68A5-4E14-A6A4-2A8516BA18F7}"/>
              </a:ext>
            </a:extLst>
          </p:cNvPr>
          <p:cNvSpPr/>
          <p:nvPr/>
        </p:nvSpPr>
        <p:spPr>
          <a:xfrm>
            <a:off x="6780164" y="6494379"/>
            <a:ext cx="311721" cy="187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FD5AE5E-2592-4415-9748-6CF439303E7E}"/>
              </a:ext>
            </a:extLst>
          </p:cNvPr>
          <p:cNvSpPr/>
          <p:nvPr/>
        </p:nvSpPr>
        <p:spPr>
          <a:xfrm>
            <a:off x="8459761" y="6490500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7F033C4-9ED5-4DAC-A7EB-30B1F2D94F94}"/>
              </a:ext>
            </a:extLst>
          </p:cNvPr>
          <p:cNvSpPr/>
          <p:nvPr/>
        </p:nvSpPr>
        <p:spPr>
          <a:xfrm>
            <a:off x="7170588" y="6474313"/>
            <a:ext cx="311721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178AA8E5-671A-41A4-A39B-52806BE6B9DA}"/>
              </a:ext>
            </a:extLst>
          </p:cNvPr>
          <p:cNvSpPr/>
          <p:nvPr/>
        </p:nvSpPr>
        <p:spPr>
          <a:xfrm>
            <a:off x="8857113" y="6479461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789D3F82-7D6D-41BA-B683-E543CDC1DCA0}"/>
              </a:ext>
            </a:extLst>
          </p:cNvPr>
          <p:cNvSpPr/>
          <p:nvPr/>
        </p:nvSpPr>
        <p:spPr>
          <a:xfrm>
            <a:off x="7602689" y="6482050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2DB7F33F-26C7-486A-BB54-E147AD0A2784}"/>
              </a:ext>
            </a:extLst>
          </p:cNvPr>
          <p:cNvSpPr/>
          <p:nvPr/>
        </p:nvSpPr>
        <p:spPr>
          <a:xfrm>
            <a:off x="9343870" y="6483174"/>
            <a:ext cx="240290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19A59BF2-748E-4B65-9588-0DB5FE9B825C}"/>
              </a:ext>
            </a:extLst>
          </p:cNvPr>
          <p:cNvSpPr/>
          <p:nvPr/>
        </p:nvSpPr>
        <p:spPr>
          <a:xfrm>
            <a:off x="8053553" y="6482050"/>
            <a:ext cx="311721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6" name="Image 5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/>
          <a:srcRect t="3189" b="2991"/>
          <a:stretch/>
        </p:blipFill>
        <p:spPr>
          <a:xfrm>
            <a:off x="10004794" y="1988839"/>
            <a:ext cx="2112012" cy="1152129"/>
          </a:xfrm>
          <a:prstGeom prst="rect">
            <a:avLst/>
          </a:prstGeom>
        </p:spPr>
      </p:pic>
      <p:pic>
        <p:nvPicPr>
          <p:cNvPr id="7" name="Image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14830" y="476672"/>
            <a:ext cx="2115641" cy="119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6" grpId="0" animBg="1"/>
      <p:bldP spid="47" grpId="0" animBg="1"/>
      <p:bldP spid="52" grpId="0" animBg="1"/>
      <p:bldP spid="53" grpId="0" animBg="1"/>
      <p:bldP spid="58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93EB4CA-6113-4580-9C22-7CDE0774D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964" y="5797736"/>
            <a:ext cx="7631013" cy="1060264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18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253827" y="-41594"/>
            <a:ext cx="316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Équerre PH30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2277988" y="6431154"/>
            <a:ext cx="1008112" cy="2322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3574132" y="6359516"/>
            <a:ext cx="1194730" cy="3818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4912878" y="6431154"/>
            <a:ext cx="288032" cy="2100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76" name="Image 75">
            <a:hlinkClick r:id="rId4" action="ppaction://hlinksldjump"/>
            <a:extLst>
              <a:ext uri="{FF2B5EF4-FFF2-40B4-BE49-F238E27FC236}">
                <a16:creationId xmlns:a16="http://schemas.microsoft.com/office/drawing/2014/main" id="{9A2F4714-2FA7-4712-B665-E7E8510A3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8908" y="548680"/>
            <a:ext cx="1473173" cy="1450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605842A-5243-4444-BC28-5AE2BD29DD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7009" y="0"/>
            <a:ext cx="5640675" cy="5797193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06358459-7D10-4262-A744-1B5267048C18}"/>
              </a:ext>
            </a:extLst>
          </p:cNvPr>
          <p:cNvSpPr/>
          <p:nvPr/>
        </p:nvSpPr>
        <p:spPr>
          <a:xfrm>
            <a:off x="5388116" y="6460775"/>
            <a:ext cx="418263" cy="2026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356553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59D165-7E5C-40DF-BD41-CD2D1948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19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C7A9F72-9125-4C53-B75D-4879C08276A3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Plaque avant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06B0F9-4FFC-421F-972D-E64DCC389913}"/>
              </a:ext>
            </a:extLst>
          </p:cNvPr>
          <p:cNvSpPr txBox="1"/>
          <p:nvPr/>
        </p:nvSpPr>
        <p:spPr>
          <a:xfrm>
            <a:off x="1053852" y="2492896"/>
            <a:ext cx="41764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Gamme usinage? </a:t>
            </a:r>
          </a:p>
          <a:p>
            <a:r>
              <a:rPr lang="fr-FR" dirty="0"/>
              <a:t>S</a:t>
            </a:r>
            <a:r>
              <a:rPr lang="fr-FR" sz="2400" dirty="0"/>
              <a:t>ur quelles machines?</a:t>
            </a:r>
          </a:p>
          <a:p>
            <a:r>
              <a:rPr lang="fr-FR" dirty="0"/>
              <a:t>Combien de phases?</a:t>
            </a:r>
          </a:p>
          <a:p>
            <a:r>
              <a:rPr lang="fr-FR" sz="2400" dirty="0"/>
              <a:t>Comment tenir la pièce?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80562D2-134F-4148-85D7-D0B0EB9C0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340" y="1412776"/>
            <a:ext cx="6505261" cy="371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0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</a:t>
            </a:fld>
            <a:endParaRPr lang="fr-FR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A15CA284-8B6F-4485-A632-5E29017AB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830" y="429788"/>
            <a:ext cx="3461452" cy="3359121"/>
          </a:xfrm>
          <a:prstGeom prst="rect">
            <a:avLst/>
          </a:prstGeom>
        </p:spPr>
      </p:pic>
      <p:grpSp>
        <p:nvGrpSpPr>
          <p:cNvPr id="38" name="Groupe 37">
            <a:extLst>
              <a:ext uri="{FF2B5EF4-FFF2-40B4-BE49-F238E27FC236}">
                <a16:creationId xmlns:a16="http://schemas.microsoft.com/office/drawing/2014/main" id="{12A0EF27-E685-4C3F-92A7-C69E20EEE125}"/>
              </a:ext>
            </a:extLst>
          </p:cNvPr>
          <p:cNvGrpSpPr/>
          <p:nvPr/>
        </p:nvGrpSpPr>
        <p:grpSpPr>
          <a:xfrm>
            <a:off x="45740" y="908719"/>
            <a:ext cx="4392488" cy="2880190"/>
            <a:chOff x="45740" y="908719"/>
            <a:chExt cx="4392488" cy="2880190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E00610E-A574-4EBA-9668-4C2E893B87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329" t="9227" b="12338"/>
            <a:stretch/>
          </p:blipFill>
          <p:spPr>
            <a:xfrm>
              <a:off x="45740" y="908719"/>
              <a:ext cx="3903023" cy="2880190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E052CE11-9F25-43C0-9E2F-3F6FFC289448}"/>
                </a:ext>
              </a:extLst>
            </p:cNvPr>
            <p:cNvSpPr txBox="1"/>
            <p:nvPr/>
          </p:nvSpPr>
          <p:spPr>
            <a:xfrm>
              <a:off x="1341884" y="954957"/>
              <a:ext cx="255960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Pièces de forme de base cylindriques</a:t>
              </a:r>
            </a:p>
          </p:txBody>
        </p:sp>
        <p:sp>
          <p:nvSpPr>
            <p:cNvPr id="33" name="Flèche : gauche 32">
              <a:extLst>
                <a:ext uri="{FF2B5EF4-FFF2-40B4-BE49-F238E27FC236}">
                  <a16:creationId xmlns:a16="http://schemas.microsoft.com/office/drawing/2014/main" id="{AC6DAF31-B120-4897-A2B6-FEC05A8344B5}"/>
                </a:ext>
              </a:extLst>
            </p:cNvPr>
            <p:cNvSpPr/>
            <p:nvPr/>
          </p:nvSpPr>
          <p:spPr>
            <a:xfrm>
              <a:off x="3531506" y="1628800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9922687F-17C1-4C4B-ADD2-D3F0FAC10C14}"/>
              </a:ext>
            </a:extLst>
          </p:cNvPr>
          <p:cNvGrpSpPr/>
          <p:nvPr/>
        </p:nvGrpSpPr>
        <p:grpSpPr>
          <a:xfrm>
            <a:off x="7299921" y="124798"/>
            <a:ext cx="4267003" cy="1741425"/>
            <a:chOff x="7299921" y="124798"/>
            <a:chExt cx="4267003" cy="174142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B96AF7E8-737B-4351-B808-ABA46FE15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12136" y="124798"/>
              <a:ext cx="1954788" cy="1741425"/>
            </a:xfrm>
            <a:prstGeom prst="rect">
              <a:avLst/>
            </a:prstGeom>
          </p:spPr>
        </p:pic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814832CE-09A2-4FCA-8E3E-CE1045661C3E}"/>
                </a:ext>
              </a:extLst>
            </p:cNvPr>
            <p:cNvSpPr txBox="1"/>
            <p:nvPr/>
          </p:nvSpPr>
          <p:spPr>
            <a:xfrm>
              <a:off x="8049712" y="554554"/>
              <a:ext cx="1589353" cy="95410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 de forme 3D</a:t>
              </a:r>
            </a:p>
          </p:txBody>
        </p:sp>
        <p:sp>
          <p:nvSpPr>
            <p:cNvPr id="34" name="Flèche : gauche 33">
              <a:extLst>
                <a:ext uri="{FF2B5EF4-FFF2-40B4-BE49-F238E27FC236}">
                  <a16:creationId xmlns:a16="http://schemas.microsoft.com/office/drawing/2014/main" id="{7E2792FF-E116-4B15-92E6-E2215DC75E7C}"/>
                </a:ext>
              </a:extLst>
            </p:cNvPr>
            <p:cNvSpPr/>
            <p:nvPr/>
          </p:nvSpPr>
          <p:spPr>
            <a:xfrm rot="10800000">
              <a:off x="7299921" y="846945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1AA93D85-4EFA-4922-A6A8-7E506F257B9B}"/>
              </a:ext>
            </a:extLst>
          </p:cNvPr>
          <p:cNvGrpSpPr/>
          <p:nvPr/>
        </p:nvGrpSpPr>
        <p:grpSpPr>
          <a:xfrm>
            <a:off x="5999463" y="3555408"/>
            <a:ext cx="6117302" cy="3211618"/>
            <a:chOff x="5999463" y="3555408"/>
            <a:chExt cx="6117302" cy="3211618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EC4AE0DC-1FB1-4B60-8C32-EA1F24001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02603" y="4212211"/>
              <a:ext cx="3186531" cy="2554815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C54B221-974C-4957-A646-D4D6007F9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95913" y="4205000"/>
              <a:ext cx="2920852" cy="2556396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F9EB1CE6-7C77-4C71-BC43-08E6CF300045}"/>
                </a:ext>
              </a:extLst>
            </p:cNvPr>
            <p:cNvSpPr txBox="1"/>
            <p:nvPr/>
          </p:nvSpPr>
          <p:spPr>
            <a:xfrm>
              <a:off x="5999463" y="5930399"/>
              <a:ext cx="61141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Pièces prismatiques avec des formes définies par un profil sur différentes profondeurs</a:t>
              </a:r>
            </a:p>
          </p:txBody>
        </p:sp>
        <p:sp>
          <p:nvSpPr>
            <p:cNvPr id="35" name="Flèche : gauche 34">
              <a:extLst>
                <a:ext uri="{FF2B5EF4-FFF2-40B4-BE49-F238E27FC236}">
                  <a16:creationId xmlns:a16="http://schemas.microsoft.com/office/drawing/2014/main" id="{68DFCDFC-86CF-4D0B-B2D4-755AB2C1E39B}"/>
                </a:ext>
              </a:extLst>
            </p:cNvPr>
            <p:cNvSpPr/>
            <p:nvPr/>
          </p:nvSpPr>
          <p:spPr>
            <a:xfrm rot="15613302">
              <a:off x="6959067" y="3900757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6EE01B9-1EB4-4A9C-80CD-DAB95F7DC8D6}"/>
              </a:ext>
            </a:extLst>
          </p:cNvPr>
          <p:cNvGrpSpPr/>
          <p:nvPr/>
        </p:nvGrpSpPr>
        <p:grpSpPr>
          <a:xfrm>
            <a:off x="45740" y="3547200"/>
            <a:ext cx="5594447" cy="3228703"/>
            <a:chOff x="45740" y="3547200"/>
            <a:chExt cx="5594447" cy="322870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60A26D1-D971-4EF4-9338-4D9DA8AE9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740" y="4221088"/>
              <a:ext cx="2632879" cy="2554815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46274098-C090-4FD5-859E-86A596C04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78619" y="4221088"/>
              <a:ext cx="2961568" cy="2554815"/>
            </a:xfrm>
            <a:prstGeom prst="rect">
              <a:avLst/>
            </a:prstGeom>
          </p:spPr>
        </p:pic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E3C0B520-41A5-4B16-A7CE-6530A44373AD}"/>
                </a:ext>
              </a:extLst>
            </p:cNvPr>
            <p:cNvSpPr txBox="1"/>
            <p:nvPr/>
          </p:nvSpPr>
          <p:spPr>
            <a:xfrm>
              <a:off x="1216122" y="4131920"/>
              <a:ext cx="32403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Pièces définies par un profil et une épaisseur</a:t>
              </a:r>
            </a:p>
          </p:txBody>
        </p:sp>
        <p:sp>
          <p:nvSpPr>
            <p:cNvPr id="36" name="Flèche : gauche 35">
              <a:extLst>
                <a:ext uri="{FF2B5EF4-FFF2-40B4-BE49-F238E27FC236}">
                  <a16:creationId xmlns:a16="http://schemas.microsoft.com/office/drawing/2014/main" id="{04235BD6-3D7A-4D68-AED3-B3B995FE2B96}"/>
                </a:ext>
              </a:extLst>
            </p:cNvPr>
            <p:cNvSpPr/>
            <p:nvPr/>
          </p:nvSpPr>
          <p:spPr>
            <a:xfrm rot="17618355">
              <a:off x="4214894" y="3892549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2AF3AEB9-1A1A-4F2C-B342-FD78C8BAC51D}"/>
              </a:ext>
            </a:extLst>
          </p:cNvPr>
          <p:cNvGrpSpPr/>
          <p:nvPr/>
        </p:nvGrpSpPr>
        <p:grpSpPr>
          <a:xfrm>
            <a:off x="7680083" y="1866528"/>
            <a:ext cx="3868431" cy="2298725"/>
            <a:chOff x="7680083" y="1866528"/>
            <a:chExt cx="3868431" cy="2298725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5FFAF318-CA35-44A8-8F19-395A4B26B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13606" y="1886346"/>
              <a:ext cx="3034908" cy="2278907"/>
            </a:xfrm>
            <a:prstGeom prst="rect">
              <a:avLst/>
            </a:prstGeom>
          </p:spPr>
        </p:pic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934F7C3C-1AD8-4663-94A2-B25484773EBE}"/>
                </a:ext>
              </a:extLst>
            </p:cNvPr>
            <p:cNvSpPr txBox="1"/>
            <p:nvPr/>
          </p:nvSpPr>
          <p:spPr>
            <a:xfrm>
              <a:off x="9406780" y="1866528"/>
              <a:ext cx="206752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Standards / commerce</a:t>
              </a:r>
            </a:p>
          </p:txBody>
        </p:sp>
        <p:sp>
          <p:nvSpPr>
            <p:cNvPr id="37" name="Flèche : gauche 36">
              <a:extLst>
                <a:ext uri="{FF2B5EF4-FFF2-40B4-BE49-F238E27FC236}">
                  <a16:creationId xmlns:a16="http://schemas.microsoft.com/office/drawing/2014/main" id="{58D846F3-8B1E-423F-A056-4D55187C567A}"/>
                </a:ext>
              </a:extLst>
            </p:cNvPr>
            <p:cNvSpPr/>
            <p:nvPr/>
          </p:nvSpPr>
          <p:spPr>
            <a:xfrm rot="10800000">
              <a:off x="7680083" y="2925442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</p:spTree>
    <p:extLst>
      <p:ext uri="{BB962C8B-B14F-4D97-AF65-F5344CB8AC3E}">
        <p14:creationId xmlns:p14="http://schemas.microsoft.com/office/powerpoint/2010/main" val="89657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20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1C8167-AAA5-4379-BEAE-BEEE01FFB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992" y="908720"/>
            <a:ext cx="7200800" cy="5248041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917FA48A-B36D-4355-90BB-95408BB647F6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Plaque avant phase 10</a:t>
            </a:r>
          </a:p>
        </p:txBody>
      </p:sp>
    </p:spTree>
    <p:extLst>
      <p:ext uri="{BB962C8B-B14F-4D97-AF65-F5344CB8AC3E}">
        <p14:creationId xmlns:p14="http://schemas.microsoft.com/office/powerpoint/2010/main" val="280693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044" y="4782907"/>
            <a:ext cx="6958510" cy="2030445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21</a:t>
            </a:fld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17FA48A-B36D-4355-90BB-95408BB647F6}"/>
              </a:ext>
            </a:extLst>
          </p:cNvPr>
          <p:cNvSpPr txBox="1"/>
          <p:nvPr/>
        </p:nvSpPr>
        <p:spPr>
          <a:xfrm>
            <a:off x="300341" y="116632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Plaque avant phase 20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1B0621-2478-4883-B709-679CE57BA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6140" y="0"/>
            <a:ext cx="5396478" cy="4853897"/>
          </a:xfrm>
          <a:prstGeom prst="rect">
            <a:avLst/>
          </a:prstGeom>
        </p:spPr>
      </p:pic>
      <p:pic>
        <p:nvPicPr>
          <p:cNvPr id="9" name="Image 8">
            <a:hlinkClick r:id="rId5" action="ppaction://hlinksldjump"/>
            <a:extLst>
              <a:ext uri="{FF2B5EF4-FFF2-40B4-BE49-F238E27FC236}">
                <a16:creationId xmlns:a16="http://schemas.microsoft.com/office/drawing/2014/main" id="{A524BC14-7636-4F07-9134-9D26F6B5D7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1927" y="634335"/>
            <a:ext cx="972104" cy="991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39668BB-8C7D-4F4A-B8DD-2E430D9250D6}"/>
              </a:ext>
            </a:extLst>
          </p:cNvPr>
          <p:cNvSpPr/>
          <p:nvPr/>
        </p:nvSpPr>
        <p:spPr>
          <a:xfrm>
            <a:off x="2881993" y="5358983"/>
            <a:ext cx="1140189" cy="30505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C58B8F-7E0F-43C0-9D38-BACE2F991529}"/>
              </a:ext>
            </a:extLst>
          </p:cNvPr>
          <p:cNvSpPr/>
          <p:nvPr/>
        </p:nvSpPr>
        <p:spPr>
          <a:xfrm>
            <a:off x="2829658" y="5736373"/>
            <a:ext cx="1230867" cy="284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0522CB-4208-4747-AF21-B2C9ADD33037}"/>
              </a:ext>
            </a:extLst>
          </p:cNvPr>
          <p:cNvSpPr/>
          <p:nvPr/>
        </p:nvSpPr>
        <p:spPr>
          <a:xfrm>
            <a:off x="2892630" y="6075687"/>
            <a:ext cx="1008111" cy="341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38E4E1-B38D-4192-956B-642FB6EAFD16}"/>
              </a:ext>
            </a:extLst>
          </p:cNvPr>
          <p:cNvSpPr/>
          <p:nvPr/>
        </p:nvSpPr>
        <p:spPr>
          <a:xfrm>
            <a:off x="2847290" y="6459059"/>
            <a:ext cx="1163204" cy="3413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9F8D5A-5AA2-4B56-A5F0-0A1A1344A251}"/>
              </a:ext>
            </a:extLst>
          </p:cNvPr>
          <p:cNvSpPr/>
          <p:nvPr/>
        </p:nvSpPr>
        <p:spPr>
          <a:xfrm>
            <a:off x="4102086" y="5358982"/>
            <a:ext cx="1147058" cy="298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B4F646-DDEB-416F-B45C-EA5ED9F17339}"/>
              </a:ext>
            </a:extLst>
          </p:cNvPr>
          <p:cNvSpPr/>
          <p:nvPr/>
        </p:nvSpPr>
        <p:spPr>
          <a:xfrm>
            <a:off x="4102085" y="5741866"/>
            <a:ext cx="5448711" cy="9995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E9A1A0-A12B-4328-BAA3-382EE2D8AA6E}"/>
              </a:ext>
            </a:extLst>
          </p:cNvPr>
          <p:cNvSpPr/>
          <p:nvPr/>
        </p:nvSpPr>
        <p:spPr>
          <a:xfrm>
            <a:off x="5374332" y="5380269"/>
            <a:ext cx="360040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575F73-30ED-4A1F-8904-D99C728CB62E}"/>
              </a:ext>
            </a:extLst>
          </p:cNvPr>
          <p:cNvSpPr/>
          <p:nvPr/>
        </p:nvSpPr>
        <p:spPr>
          <a:xfrm>
            <a:off x="5798484" y="5383707"/>
            <a:ext cx="360040" cy="2004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7EED7C-3464-49D7-8BD4-E592CB1A2765}"/>
              </a:ext>
            </a:extLst>
          </p:cNvPr>
          <p:cNvSpPr/>
          <p:nvPr/>
        </p:nvSpPr>
        <p:spPr>
          <a:xfrm>
            <a:off x="6346492" y="5396612"/>
            <a:ext cx="311721" cy="2038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71AA6D-60A9-432D-A414-6A6510CBEBBC}"/>
              </a:ext>
            </a:extLst>
          </p:cNvPr>
          <p:cNvSpPr/>
          <p:nvPr/>
        </p:nvSpPr>
        <p:spPr>
          <a:xfrm>
            <a:off x="8309397" y="5412198"/>
            <a:ext cx="384513" cy="1952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7778CFF-6E6C-4151-9763-47614AAD586B}"/>
              </a:ext>
            </a:extLst>
          </p:cNvPr>
          <p:cNvSpPr/>
          <p:nvPr/>
        </p:nvSpPr>
        <p:spPr>
          <a:xfrm>
            <a:off x="6792372" y="5367673"/>
            <a:ext cx="353219" cy="289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1A5EC58-2C17-42E3-A099-2D0D64F53FFB}"/>
              </a:ext>
            </a:extLst>
          </p:cNvPr>
          <p:cNvSpPr/>
          <p:nvPr/>
        </p:nvSpPr>
        <p:spPr>
          <a:xfrm>
            <a:off x="8802826" y="5406502"/>
            <a:ext cx="384513" cy="169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1D60E52-5EFE-48AB-962C-9D86E8FC6732}"/>
              </a:ext>
            </a:extLst>
          </p:cNvPr>
          <p:cNvSpPr/>
          <p:nvPr/>
        </p:nvSpPr>
        <p:spPr>
          <a:xfrm>
            <a:off x="7285218" y="5373704"/>
            <a:ext cx="311721" cy="2267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58D1E0-F92D-43BE-B951-D2FDE4776685}"/>
              </a:ext>
            </a:extLst>
          </p:cNvPr>
          <p:cNvSpPr/>
          <p:nvPr/>
        </p:nvSpPr>
        <p:spPr>
          <a:xfrm>
            <a:off x="9323011" y="5402479"/>
            <a:ext cx="311721" cy="173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CBCC08F-A897-4D2D-AD6E-6507A02C7D81}"/>
              </a:ext>
            </a:extLst>
          </p:cNvPr>
          <p:cNvSpPr/>
          <p:nvPr/>
        </p:nvSpPr>
        <p:spPr>
          <a:xfrm>
            <a:off x="7813462" y="5434425"/>
            <a:ext cx="311721" cy="209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409180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31" grpId="0" animBg="1"/>
      <p:bldP spid="32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03B2D61-9354-485E-AD49-5B684100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22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796A16-BEA4-41F7-ADF6-56A178BFC534}"/>
              </a:ext>
            </a:extLst>
          </p:cNvPr>
          <p:cNvSpPr txBox="1"/>
          <p:nvPr/>
        </p:nvSpPr>
        <p:spPr>
          <a:xfrm>
            <a:off x="3290631" y="0"/>
            <a:ext cx="5607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NOTIONS D’AXES SUR MACHINES CN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B60F071-8C84-4AD4-ACCD-FC087AC2E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758" y="3026223"/>
            <a:ext cx="3600400" cy="37629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DC315B-FAC6-4040-B765-0276B8107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2644" y="3035536"/>
            <a:ext cx="3717180" cy="378644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F7FE0F4-ABA9-4B13-8918-C9116FB18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47" y="3044849"/>
            <a:ext cx="4226671" cy="375368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7A023A2-2A61-40A4-8858-069B2FCDF315}"/>
              </a:ext>
            </a:extLst>
          </p:cNvPr>
          <p:cNvSpPr txBox="1"/>
          <p:nvPr/>
        </p:nvSpPr>
        <p:spPr>
          <a:xfrm>
            <a:off x="765820" y="490304"/>
            <a:ext cx="1145702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>
                <a:ea typeface="Times New Roman" panose="02020603050405020304" pitchFamily="18" charset="0"/>
              </a:rPr>
              <a:t>Axe Z : </a:t>
            </a:r>
            <a:r>
              <a:rPr lang="fr-FR" sz="2000" b="1" dirty="0">
                <a:solidFill>
                  <a:srgbClr val="FF0000"/>
                </a:solidFill>
                <a:ea typeface="Times New Roman" panose="02020603050405020304" pitchFamily="18" charset="0"/>
              </a:rPr>
              <a:t>axe de broche</a:t>
            </a:r>
            <a:r>
              <a:rPr lang="fr-FR" sz="2000" dirty="0">
                <a:ea typeface="Times New Roman" panose="02020603050405020304" pitchFamily="18" charset="0"/>
              </a:rPr>
              <a:t>, le sens positif est donné quand l’outil s’éloigne de la pièce</a:t>
            </a:r>
          </a:p>
          <a:p>
            <a:endParaRPr lang="fr-FR" sz="2000" dirty="0">
              <a:ea typeface="Times New Roman" panose="02020603050405020304" pitchFamily="18" charset="0"/>
            </a:endParaRPr>
          </a:p>
          <a:p>
            <a:r>
              <a:rPr lang="fr-FR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Ensuite en se positionnant </a:t>
            </a:r>
            <a:r>
              <a:rPr lang="fr-FR" sz="20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face à la machine et en utilisant sa main droite</a:t>
            </a:r>
            <a:r>
              <a:rPr lang="fr-FR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sachant qu’en général le plus grand déplacement restant est l’axe X, on retrouve l’ensemble des axes</a:t>
            </a:r>
          </a:p>
          <a:p>
            <a:endParaRPr lang="fr-FR" sz="2000" dirty="0">
              <a:ea typeface="Times New Roman" panose="02020603050405020304" pitchFamily="18" charset="0"/>
            </a:endParaRPr>
          </a:p>
          <a:p>
            <a:r>
              <a:rPr lang="fr-FR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Lorsque l’on fait se déplacer des éléments de la machine,</a:t>
            </a:r>
            <a:r>
              <a:rPr lang="fr-FR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 considère toujours le déplacement de l’outil par rapport à la pièce</a:t>
            </a:r>
            <a:endParaRPr lang="fr-FR" sz="20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20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31D54B7-DE41-4BD8-8DF3-B685F46E6D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02" t="9055" r="6555" b="11794"/>
          <a:stretch/>
        </p:blipFill>
        <p:spPr>
          <a:xfrm>
            <a:off x="142304" y="3066686"/>
            <a:ext cx="1559620" cy="153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4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03B2D61-9354-485E-AD49-5B684100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23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796A16-BEA4-41F7-ADF6-56A178BFC534}"/>
              </a:ext>
            </a:extLst>
          </p:cNvPr>
          <p:cNvSpPr txBox="1"/>
          <p:nvPr/>
        </p:nvSpPr>
        <p:spPr>
          <a:xfrm>
            <a:off x="4294212" y="-17158"/>
            <a:ext cx="3835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NOTIONS D’ORIGINES CN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7A023A2-2A61-40A4-8858-069B2FCDF315}"/>
              </a:ext>
            </a:extLst>
          </p:cNvPr>
          <p:cNvSpPr txBox="1"/>
          <p:nvPr/>
        </p:nvSpPr>
        <p:spPr>
          <a:xfrm>
            <a:off x="765820" y="490304"/>
            <a:ext cx="114570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a typeface="Times New Roman" panose="02020603050405020304" pitchFamily="18" charset="0"/>
              </a:rPr>
              <a:t>La machine connait la position de ses composants par rapport à une Origine Machine (OM)</a:t>
            </a:r>
          </a:p>
          <a:p>
            <a:r>
              <a:rPr lang="fr-FR" sz="2000" dirty="0">
                <a:ea typeface="Times New Roman" panose="02020603050405020304" pitchFamily="18" charset="0"/>
              </a:rPr>
              <a:t>Le but est de réaliser des mouvements avec des vitesses programmées en exécutant un programme CN.</a:t>
            </a:r>
          </a:p>
          <a:p>
            <a:r>
              <a:rPr lang="fr-FR" sz="2000" dirty="0">
                <a:ea typeface="Times New Roman" panose="02020603050405020304" pitchFamily="18" charset="0"/>
              </a:rPr>
              <a:t>Le programme CN contient l’ensembles des coordonnées que la machine doit atteindre par rapport à une Origine Programme (OP) en général liée à la pièce ou au brut.</a:t>
            </a:r>
            <a:endParaRPr lang="fr-FR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02E6F5B5-CC29-45F6-8D99-35C217B037E6}"/>
                  </a:ext>
                </a:extLst>
              </p:cNvPr>
              <p:cNvSpPr txBox="1"/>
              <p:nvPr/>
            </p:nvSpPr>
            <p:spPr>
              <a:xfrm>
                <a:off x="795023" y="3120793"/>
                <a:ext cx="6624736" cy="1978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000" dirty="0"/>
                  <a:t>Il faut donc renseigner la machine sur la position de la pièce dans l’espace de travail de la machine.</a:t>
                </a:r>
              </a:p>
              <a:p>
                <a:r>
                  <a:rPr lang="fr-FR" sz="2000" dirty="0"/>
                  <a:t> Pour cela il faut déterminer la projection sur les différents axes du vecteur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b="1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𝑶</m:t>
                        </m:r>
                        <m:r>
                          <a:rPr lang="fr-FR" sz="20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fr-FR" sz="20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fr-FR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𝑶𝑷</m:t>
                        </m:r>
                      </m:e>
                    </m:acc>
                  </m:oMath>
                </a14:m>
                <a:r>
                  <a:rPr lang="fr-FR" sz="20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/>
                  <a:t>. </a:t>
                </a:r>
              </a:p>
              <a:p>
                <a:r>
                  <a:rPr lang="fr-FR" sz="2000" dirty="0"/>
                  <a:t>Cette opération s’appellera indifféremment « faire l’origine », « faire les </a:t>
                </a:r>
                <a:r>
                  <a:rPr lang="fr-FR" sz="2000" dirty="0" err="1"/>
                  <a:t>pref</a:t>
                </a:r>
                <a:r>
                  <a:rPr lang="fr-FR" sz="2000" dirty="0"/>
                  <a:t> » ; « caler l’origine » etc.</a:t>
                </a: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02E6F5B5-CC29-45F6-8D99-35C217B037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023" y="3120793"/>
                <a:ext cx="6624736" cy="1978362"/>
              </a:xfrm>
              <a:prstGeom prst="rect">
                <a:avLst/>
              </a:prstGeom>
              <a:blipFill>
                <a:blip r:embed="rId2"/>
                <a:stretch>
                  <a:fillRect l="-920" t="-1852" b="-46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Espace réservé du numéro de diapositive 7">
            <a:extLst>
              <a:ext uri="{FF2B5EF4-FFF2-40B4-BE49-F238E27FC236}">
                <a16:creationId xmlns:a16="http://schemas.microsoft.com/office/drawing/2014/main" id="{2978FCDF-8729-4C77-AD69-4B7574C9B8B0}"/>
              </a:ext>
            </a:extLst>
          </p:cNvPr>
          <p:cNvSpPr txBox="1">
            <a:spLocks/>
          </p:cNvSpPr>
          <p:nvPr/>
        </p:nvSpPr>
        <p:spPr>
          <a:xfrm>
            <a:off x="10600070" y="6351439"/>
            <a:ext cx="105250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defPPr rtl="0">
              <a:defRPr lang="fr-fr"/>
            </a:defPPr>
            <a:lvl1pPr marL="0" algn="l" defTabSz="1218987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z="1400" smtClean="0"/>
              <a:pPr/>
              <a:t>23</a:t>
            </a:fld>
            <a:endParaRPr lang="en-US" sz="14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C3AAE06-04B2-4825-9FFB-25A72BD4A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548" y="1844824"/>
            <a:ext cx="4821979" cy="4942078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68F98639-2911-4577-AFBC-6C724E3F8F36}"/>
              </a:ext>
            </a:extLst>
          </p:cNvPr>
          <p:cNvCxnSpPr>
            <a:cxnSpLocks/>
          </p:cNvCxnSpPr>
          <p:nvPr/>
        </p:nvCxnSpPr>
        <p:spPr>
          <a:xfrm flipV="1">
            <a:off x="8143313" y="4782611"/>
            <a:ext cx="1666352" cy="469993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rganigramme : Ou 15">
            <a:extLst>
              <a:ext uri="{FF2B5EF4-FFF2-40B4-BE49-F238E27FC236}">
                <a16:creationId xmlns:a16="http://schemas.microsoft.com/office/drawing/2014/main" id="{F130A27B-2433-4FC0-9758-6123C2E3B527}"/>
              </a:ext>
            </a:extLst>
          </p:cNvPr>
          <p:cNvSpPr/>
          <p:nvPr/>
        </p:nvSpPr>
        <p:spPr>
          <a:xfrm>
            <a:off x="10335908" y="4992265"/>
            <a:ext cx="129484" cy="86423"/>
          </a:xfrm>
          <a:prstGeom prst="flowChar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27FD242B-5717-4599-B385-362EC6A7948F}"/>
              </a:ext>
            </a:extLst>
          </p:cNvPr>
          <p:cNvCxnSpPr>
            <a:cxnSpLocks/>
          </p:cNvCxnSpPr>
          <p:nvPr/>
        </p:nvCxnSpPr>
        <p:spPr>
          <a:xfrm flipH="1">
            <a:off x="8133473" y="2474435"/>
            <a:ext cx="19681" cy="2778169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442C95B-A2A3-42C8-B709-90A01ADE0ADB}"/>
              </a:ext>
            </a:extLst>
          </p:cNvPr>
          <p:cNvCxnSpPr>
            <a:cxnSpLocks/>
          </p:cNvCxnSpPr>
          <p:nvPr/>
        </p:nvCxnSpPr>
        <p:spPr>
          <a:xfrm>
            <a:off x="9819506" y="4782611"/>
            <a:ext cx="606718" cy="233901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8227D5CC-3F63-471C-95B3-9CE2ADA66E9F}"/>
              </a:ext>
            </a:extLst>
          </p:cNvPr>
          <p:cNvCxnSpPr>
            <a:cxnSpLocks/>
          </p:cNvCxnSpPr>
          <p:nvPr/>
        </p:nvCxnSpPr>
        <p:spPr>
          <a:xfrm>
            <a:off x="8153154" y="2474435"/>
            <a:ext cx="2273069" cy="2542077"/>
          </a:xfrm>
          <a:prstGeom prst="straightConnector1">
            <a:avLst/>
          </a:prstGeom>
          <a:ln w="28575">
            <a:solidFill>
              <a:schemeClr val="bg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A8F3D288-6919-4FC4-9FBA-4F9B0F9D78EC}"/>
              </a:ext>
            </a:extLst>
          </p:cNvPr>
          <p:cNvSpPr txBox="1"/>
          <p:nvPr/>
        </p:nvSpPr>
        <p:spPr>
          <a:xfrm>
            <a:off x="10335908" y="4630322"/>
            <a:ext cx="702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OP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9D63DF6-6344-41D6-8187-14AA3FA53F95}"/>
              </a:ext>
            </a:extLst>
          </p:cNvPr>
          <p:cNvSpPr txBox="1"/>
          <p:nvPr/>
        </p:nvSpPr>
        <p:spPr>
          <a:xfrm>
            <a:off x="7540565" y="2474435"/>
            <a:ext cx="580363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Om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2D4C4F21-4380-4954-841C-3F1FC7FE9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8041" y="1847307"/>
            <a:ext cx="2028173" cy="211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1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F13C50E-899F-4995-A2D3-A7F18C5070AC}"/>
              </a:ext>
            </a:extLst>
          </p:cNvPr>
          <p:cNvSpPr/>
          <p:nvPr/>
        </p:nvSpPr>
        <p:spPr>
          <a:xfrm>
            <a:off x="3646140" y="2047966"/>
            <a:ext cx="3886091" cy="138103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03B2D61-9354-485E-AD49-5B684100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24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796A16-BEA4-41F7-ADF6-56A178BFC534}"/>
              </a:ext>
            </a:extLst>
          </p:cNvPr>
          <p:cNvSpPr txBox="1"/>
          <p:nvPr/>
        </p:nvSpPr>
        <p:spPr>
          <a:xfrm>
            <a:off x="4294212" y="-17158"/>
            <a:ext cx="3835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NOTIONS D’ORIGINES CN</a:t>
            </a:r>
          </a:p>
        </p:txBody>
      </p:sp>
      <p:sp>
        <p:nvSpPr>
          <p:cNvPr id="13" name="Espace réservé du numéro de diapositive 7">
            <a:extLst>
              <a:ext uri="{FF2B5EF4-FFF2-40B4-BE49-F238E27FC236}">
                <a16:creationId xmlns:a16="http://schemas.microsoft.com/office/drawing/2014/main" id="{2978FCDF-8729-4C77-AD69-4B7574C9B8B0}"/>
              </a:ext>
            </a:extLst>
          </p:cNvPr>
          <p:cNvSpPr txBox="1">
            <a:spLocks/>
          </p:cNvSpPr>
          <p:nvPr/>
        </p:nvSpPr>
        <p:spPr>
          <a:xfrm>
            <a:off x="10600070" y="6351439"/>
            <a:ext cx="105250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defPPr rtl="0">
              <a:defRPr lang="fr-fr"/>
            </a:defPPr>
            <a:lvl1pPr marL="0" algn="l" defTabSz="1218987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z="1400" smtClean="0"/>
              <a:pPr/>
              <a:t>24</a:t>
            </a:fld>
            <a:endParaRPr lang="en-US" sz="1400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2D4C4F21-4380-4954-841C-3F1FC7FE9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198" y="320939"/>
            <a:ext cx="2028173" cy="2119768"/>
          </a:xfrm>
          <a:prstGeom prst="rect">
            <a:avLst/>
          </a:prstGeom>
        </p:spPr>
      </p:pic>
      <p:pic>
        <p:nvPicPr>
          <p:cNvPr id="23" name="Espace réservé du contenu 3">
            <a:extLst>
              <a:ext uri="{FF2B5EF4-FFF2-40B4-BE49-F238E27FC236}">
                <a16:creationId xmlns:a16="http://schemas.microsoft.com/office/drawing/2014/main" id="{7B9ACA17-221B-4973-A7FD-F9A24204D3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18148" y="2094423"/>
            <a:ext cx="3814083" cy="961149"/>
          </a:xfrm>
          <a:prstGeom prst="rect">
            <a:avLst/>
          </a:prstGeom>
        </p:spPr>
      </p:pic>
      <p:grpSp>
        <p:nvGrpSpPr>
          <p:cNvPr id="2" name="Groupe 1"/>
          <p:cNvGrpSpPr/>
          <p:nvPr/>
        </p:nvGrpSpPr>
        <p:grpSpPr>
          <a:xfrm>
            <a:off x="4006180" y="2525392"/>
            <a:ext cx="3003550" cy="712416"/>
            <a:chOff x="4006180" y="2525392"/>
            <a:chExt cx="3003550" cy="71241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ZoneTexte 24">
                  <a:extLst>
                    <a:ext uri="{FF2B5EF4-FFF2-40B4-BE49-F238E27FC236}">
                      <a16:creationId xmlns:a16="http://schemas.microsoft.com/office/drawing/2014/main" id="{9042F68D-87E2-4122-B103-8572E7D9E3E5}"/>
                    </a:ext>
                  </a:extLst>
                </p:cNvPr>
                <p:cNvSpPr txBox="1"/>
                <p:nvPr/>
              </p:nvSpPr>
              <p:spPr>
                <a:xfrm>
                  <a:off x="4855416" y="2902460"/>
                  <a:ext cx="1356360" cy="335348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𝑶𝒎</m:t>
                            </m:r>
                            <m: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𝑶𝑷</m:t>
                            </m:r>
                          </m:e>
                        </m:acc>
                      </m:oMath>
                    </m:oMathPara>
                  </a14:m>
                  <a:endParaRPr lang="fr-FR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ZoneTexte 24">
                  <a:extLst>
                    <a:ext uri="{FF2B5EF4-FFF2-40B4-BE49-F238E27FC236}">
                      <a16:creationId xmlns:a16="http://schemas.microsoft.com/office/drawing/2014/main" id="{9042F68D-87E2-4122-B103-8572E7D9E3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5416" y="2902460"/>
                  <a:ext cx="1356360" cy="33534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ZoneTexte 25">
                  <a:extLst>
                    <a:ext uri="{FF2B5EF4-FFF2-40B4-BE49-F238E27FC236}">
                      <a16:creationId xmlns:a16="http://schemas.microsoft.com/office/drawing/2014/main" id="{0959D44E-A04A-4CB6-A702-FAEFE48E6538}"/>
                    </a:ext>
                  </a:extLst>
                </p:cNvPr>
                <p:cNvSpPr txBox="1"/>
                <p:nvPr/>
              </p:nvSpPr>
              <p:spPr>
                <a:xfrm>
                  <a:off x="5877021" y="2530521"/>
                  <a:ext cx="716591" cy="335348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𝑶𝒑𝒑</m:t>
                            </m:r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𝑶𝑷</m:t>
                            </m:r>
                          </m:e>
                        </m:acc>
                      </m:oMath>
                    </m:oMathPara>
                  </a14:m>
                  <a:endParaRPr lang="fr-FR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ZoneTexte 25">
                  <a:extLst>
                    <a:ext uri="{FF2B5EF4-FFF2-40B4-BE49-F238E27FC236}">
                      <a16:creationId xmlns:a16="http://schemas.microsoft.com/office/drawing/2014/main" id="{0959D44E-A04A-4CB6-A702-FAEFE48E65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7021" y="2530521"/>
                  <a:ext cx="716591" cy="335348"/>
                </a:xfrm>
                <a:prstGeom prst="rect">
                  <a:avLst/>
                </a:prstGeom>
                <a:blipFill>
                  <a:blip r:embed="rId5"/>
                  <a:stretch>
                    <a:fillRect r="-10169" b="-727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ZoneTexte 26">
                  <a:extLst>
                    <a:ext uri="{FF2B5EF4-FFF2-40B4-BE49-F238E27FC236}">
                      <a16:creationId xmlns:a16="http://schemas.microsoft.com/office/drawing/2014/main" id="{3B00CAE0-393F-4813-AD7B-62AE3AE06CEC}"/>
                    </a:ext>
                  </a:extLst>
                </p:cNvPr>
                <p:cNvSpPr txBox="1"/>
                <p:nvPr/>
              </p:nvSpPr>
              <p:spPr>
                <a:xfrm>
                  <a:off x="4119405" y="2525392"/>
                  <a:ext cx="1356360" cy="335348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</m:t>
                            </m:r>
                            <m:r>
                              <a:rPr lang="fr-FR" sz="1400" b="1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𝒎</m:t>
                            </m:r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fr-FR" sz="14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𝑶𝒑𝒑</m:t>
                            </m:r>
                          </m:e>
                        </m:acc>
                      </m:oMath>
                    </m:oMathPara>
                  </a14:m>
                  <a:endParaRPr lang="fr-FR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ZoneTexte 26">
                  <a:extLst>
                    <a:ext uri="{FF2B5EF4-FFF2-40B4-BE49-F238E27FC236}">
                      <a16:creationId xmlns:a16="http://schemas.microsoft.com/office/drawing/2014/main" id="{3B00CAE0-393F-4813-AD7B-62AE3AE06C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9405" y="2525392"/>
                  <a:ext cx="1356360" cy="335348"/>
                </a:xfrm>
                <a:prstGeom prst="rect">
                  <a:avLst/>
                </a:prstGeom>
                <a:blipFill>
                  <a:blip r:embed="rId6"/>
                  <a:stretch>
                    <a:fillRect b="-727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4141F5B1-A2B4-4932-976A-4F385B3523FC}"/>
                </a:ext>
              </a:extLst>
            </p:cNvPr>
            <p:cNvCxnSpPr/>
            <p:nvPr/>
          </p:nvCxnSpPr>
          <p:spPr>
            <a:xfrm>
              <a:off x="4006180" y="2985900"/>
              <a:ext cx="3003550" cy="0"/>
            </a:xfrm>
            <a:prstGeom prst="straightConnector1">
              <a:avLst/>
            </a:prstGeom>
            <a:solidFill>
              <a:schemeClr val="tx1"/>
            </a:solidFill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84CACA79-35FA-4B2C-B553-79686D65ABC9}"/>
                  </a:ext>
                </a:extLst>
              </p:cNvPr>
              <p:cNvSpPr txBox="1"/>
              <p:nvPr/>
            </p:nvSpPr>
            <p:spPr>
              <a:xfrm>
                <a:off x="1124540" y="506062"/>
                <a:ext cx="9506376" cy="1402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000" dirty="0"/>
                  <a:t>la projection sur les différents axes du vecteur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b="1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𝑶𝑴</m:t>
                        </m:r>
                        <m:r>
                          <a:rPr lang="fr-FR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𝑶𝑷</m:t>
                        </m:r>
                      </m:e>
                    </m:acc>
                  </m:oMath>
                </a14:m>
                <a:r>
                  <a:rPr lang="fr-FR" sz="2000" dirty="0">
                    <a:solidFill>
                      <a:schemeClr val="tx1"/>
                    </a:solidFill>
                  </a:rPr>
                  <a:t> peut être définie: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</a:rPr>
                  <a:t>directement par palpage sur la pièce (OP)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000" dirty="0">
                    <a:solidFill>
                      <a:schemeClr val="tx1"/>
                    </a:solidFill>
                  </a:rPr>
                  <a:t>par palpage sur le porte pièce (Opp) OU connaissance de la projection du vecteur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b="1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1" i="1" dirty="0">
                            <a:latin typeface="Cambria Math" panose="02040503050406030204" pitchFamily="18" charset="0"/>
                          </a:rPr>
                          <m:t>𝑶</m:t>
                        </m:r>
                        <m:r>
                          <a:rPr lang="fr-FR" sz="2000" b="1" i="1" dirty="0" smtClean="0">
                            <a:latin typeface="Cambria Math" panose="02040503050406030204" pitchFamily="18" charset="0"/>
                          </a:rPr>
                          <m:t>𝑴</m:t>
                        </m:r>
                        <m:r>
                          <a:rPr lang="fr-FR" sz="2000" b="1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2000" b="1" i="1" dirty="0">
                            <a:latin typeface="Cambria Math" panose="02040503050406030204" pitchFamily="18" charset="0"/>
                          </a:rPr>
                          <m:t>𝑶𝒑𝒑</m:t>
                        </m:r>
                      </m:e>
                    </m:acc>
                    <m:r>
                      <a:rPr lang="fr-FR" sz="2000" b="1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chemeClr val="tx1"/>
                    </a:solidFill>
                  </a:rPr>
                  <a:t>puis ajout du vecteur de décalage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𝑶𝒑𝒑</m:t>
                        </m:r>
                        <m:r>
                          <a:rPr lang="fr-F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𝑶𝑷</m:t>
                        </m:r>
                      </m:e>
                    </m:acc>
                  </m:oMath>
                </a14:m>
                <a:endParaRPr lang="fr-FR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84CACA79-35FA-4B2C-B553-79686D65A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540" y="506062"/>
                <a:ext cx="9506376" cy="1402179"/>
              </a:xfrm>
              <a:prstGeom prst="rect">
                <a:avLst/>
              </a:prstGeom>
              <a:blipFill>
                <a:blip r:embed="rId7"/>
                <a:stretch>
                  <a:fillRect l="-641" b="-69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ZoneTexte 29">
            <a:extLst>
              <a:ext uri="{FF2B5EF4-FFF2-40B4-BE49-F238E27FC236}">
                <a16:creationId xmlns:a16="http://schemas.microsoft.com/office/drawing/2014/main" id="{10E661E7-071B-4204-B5F7-35EF599AE1C2}"/>
              </a:ext>
            </a:extLst>
          </p:cNvPr>
          <p:cNvSpPr txBox="1"/>
          <p:nvPr/>
        </p:nvSpPr>
        <p:spPr>
          <a:xfrm>
            <a:off x="837828" y="3752217"/>
            <a:ext cx="72008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/>
              <a:t>ORIGINE PORTE-PIECE</a:t>
            </a:r>
            <a:endParaRPr lang="fr-FR" sz="2000" dirty="0"/>
          </a:p>
          <a:p>
            <a:pPr marL="0" indent="0">
              <a:buNone/>
            </a:pPr>
            <a:r>
              <a:rPr lang="fr-FR" sz="2000" dirty="0"/>
              <a:t>l’Opp est définie par un point de la machine et du porte-pièce. Il est défini par les surfaces de mise en position ou des surfaces caractéristiques du porte pièce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EF96BA7E-4641-436A-AABA-63037E94C3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742"/>
          <a:stretch/>
        </p:blipFill>
        <p:spPr>
          <a:xfrm>
            <a:off x="8153520" y="2860740"/>
            <a:ext cx="3682392" cy="2384854"/>
          </a:xfrm>
          <a:prstGeom prst="rect">
            <a:avLst/>
          </a:prstGeom>
        </p:spPr>
      </p:pic>
      <p:grpSp>
        <p:nvGrpSpPr>
          <p:cNvPr id="7" name="Groupe 6"/>
          <p:cNvGrpSpPr/>
          <p:nvPr/>
        </p:nvGrpSpPr>
        <p:grpSpPr>
          <a:xfrm>
            <a:off x="8850733" y="3392583"/>
            <a:ext cx="2492525" cy="350559"/>
            <a:chOff x="8850733" y="3392583"/>
            <a:chExt cx="2492525" cy="350559"/>
          </a:xfrm>
        </p:grpSpPr>
        <p:sp>
          <p:nvSpPr>
            <p:cNvPr id="32" name="Organigramme : Ou 31">
              <a:extLst>
                <a:ext uri="{FF2B5EF4-FFF2-40B4-BE49-F238E27FC236}">
                  <a16:creationId xmlns:a16="http://schemas.microsoft.com/office/drawing/2014/main" id="{01042BF4-126F-4BD6-A616-BB6ECB0D229D}"/>
                </a:ext>
              </a:extLst>
            </p:cNvPr>
            <p:cNvSpPr/>
            <p:nvPr/>
          </p:nvSpPr>
          <p:spPr>
            <a:xfrm>
              <a:off x="9994716" y="3520687"/>
              <a:ext cx="259492" cy="94349"/>
            </a:xfrm>
            <a:prstGeom prst="flowChar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01599690-E4EC-47BA-8F32-EA0B0A8AFD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50733" y="3560880"/>
              <a:ext cx="2492525" cy="339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89FD27A-94B4-4394-A80A-23BE59F89A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63538" y="3392583"/>
              <a:ext cx="1503470" cy="350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4580DDC4-7711-4C57-8263-49D896EE97AC}"/>
              </a:ext>
            </a:extLst>
          </p:cNvPr>
          <p:cNvSpPr txBox="1"/>
          <p:nvPr/>
        </p:nvSpPr>
        <p:spPr>
          <a:xfrm>
            <a:off x="8130007" y="5316743"/>
            <a:ext cx="376138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Opp au centre de l’étau sur le dessus des mors</a:t>
            </a:r>
          </a:p>
        </p:txBody>
      </p:sp>
    </p:spTree>
    <p:extLst>
      <p:ext uri="{BB962C8B-B14F-4D97-AF65-F5344CB8AC3E}">
        <p14:creationId xmlns:p14="http://schemas.microsoft.com/office/powerpoint/2010/main" val="130521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03B2D61-9354-485E-AD49-5B684100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25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796A16-BEA4-41F7-ADF6-56A178BFC534}"/>
              </a:ext>
            </a:extLst>
          </p:cNvPr>
          <p:cNvSpPr txBox="1"/>
          <p:nvPr/>
        </p:nvSpPr>
        <p:spPr>
          <a:xfrm>
            <a:off x="4294212" y="-17158"/>
            <a:ext cx="3835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NOTIONS D’ORIGINES CN</a:t>
            </a:r>
          </a:p>
        </p:txBody>
      </p:sp>
      <p:sp>
        <p:nvSpPr>
          <p:cNvPr id="13" name="Espace réservé du numéro de diapositive 7">
            <a:extLst>
              <a:ext uri="{FF2B5EF4-FFF2-40B4-BE49-F238E27FC236}">
                <a16:creationId xmlns:a16="http://schemas.microsoft.com/office/drawing/2014/main" id="{2978FCDF-8729-4C77-AD69-4B7574C9B8B0}"/>
              </a:ext>
            </a:extLst>
          </p:cNvPr>
          <p:cNvSpPr txBox="1">
            <a:spLocks/>
          </p:cNvSpPr>
          <p:nvPr/>
        </p:nvSpPr>
        <p:spPr>
          <a:xfrm>
            <a:off x="10600070" y="6351439"/>
            <a:ext cx="105250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defPPr rtl="0">
              <a:defRPr lang="fr-fr"/>
            </a:defPPr>
            <a:lvl1pPr marL="0" algn="l" defTabSz="1218987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z="1400" smtClean="0"/>
              <a:pPr/>
              <a:t>25</a:t>
            </a:fld>
            <a:endParaRPr lang="en-US" sz="14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DF48E75-5095-4522-A9D7-4C02151AE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0" y="444385"/>
            <a:ext cx="10344360" cy="626267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2D4C4F21-4380-4954-841C-3F1FC7FE9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618" y="1052736"/>
            <a:ext cx="2028173" cy="211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26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824639-EA5E-496B-8872-AD81D2E65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388" y="1196752"/>
            <a:ext cx="5991494" cy="166758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C093D34-4165-4257-8672-23F5BE645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23" r="2779"/>
          <a:stretch/>
        </p:blipFill>
        <p:spPr>
          <a:xfrm>
            <a:off x="2494012" y="365125"/>
            <a:ext cx="2520280" cy="2779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072E407-4764-416C-8677-9DCA41AA9F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397"/>
          <a:stretch/>
        </p:blipFill>
        <p:spPr>
          <a:xfrm>
            <a:off x="74276" y="3380209"/>
            <a:ext cx="5034796" cy="163833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CBAF6AB-006C-4861-97B3-E6212F690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308" y="2924944"/>
            <a:ext cx="6870973" cy="386839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D7B1B8D-D2EB-4B1B-AC92-D46ABA097A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609"/>
          <a:stretch/>
        </p:blipFill>
        <p:spPr>
          <a:xfrm>
            <a:off x="74276" y="5018548"/>
            <a:ext cx="5034796" cy="1747066"/>
          </a:xfrm>
          <a:prstGeom prst="rect">
            <a:avLst/>
          </a:prstGeom>
        </p:spPr>
      </p:pic>
      <p:pic>
        <p:nvPicPr>
          <p:cNvPr id="3" name="Image 2">
            <a:hlinkClick r:id="rId6" action="ppaction://hlinksldjump"/>
            <a:extLst>
              <a:ext uri="{FF2B5EF4-FFF2-40B4-BE49-F238E27FC236}">
                <a16:creationId xmlns:a16="http://schemas.microsoft.com/office/drawing/2014/main" id="{358CA8C8-D949-4BC6-B6C0-30FA8C55C6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024" y="116632"/>
            <a:ext cx="1413892" cy="79489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Image 3">
            <a:hlinkClick r:id="rId8" action="ppaction://hlinksldjump"/>
            <a:extLst>
              <a:ext uri="{FF2B5EF4-FFF2-40B4-BE49-F238E27FC236}">
                <a16:creationId xmlns:a16="http://schemas.microsoft.com/office/drawing/2014/main" id="{A978D3A0-1D27-4911-8807-DC1D8AA0F8B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584" y="1051956"/>
            <a:ext cx="1617264" cy="91230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86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27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87" y="1837814"/>
            <a:ext cx="4954951" cy="13790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D00821A-7A40-4BD0-9A90-AB04F0BA6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7" y="3272840"/>
            <a:ext cx="5009551" cy="3385507"/>
          </a:xfrm>
          <a:prstGeom prst="rect">
            <a:avLst/>
          </a:prstGeom>
        </p:spPr>
      </p:pic>
      <p:pic>
        <p:nvPicPr>
          <p:cNvPr id="3" name="Image 2">
            <a:hlinkClick r:id="rId4" action="ppaction://hlinksldjump"/>
            <a:extLst>
              <a:ext uri="{FF2B5EF4-FFF2-40B4-BE49-F238E27FC236}">
                <a16:creationId xmlns:a16="http://schemas.microsoft.com/office/drawing/2014/main" id="{D80BA9F2-4F7F-439E-8AF5-A1381D031C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80" y="219726"/>
            <a:ext cx="2047607" cy="11548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Image 1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402" y="116632"/>
            <a:ext cx="4694555" cy="1982470"/>
          </a:xfrm>
          <a:prstGeom prst="rect">
            <a:avLst/>
          </a:prstGeom>
          <a:noFill/>
        </p:spPr>
      </p:pic>
      <p:pic>
        <p:nvPicPr>
          <p:cNvPr id="13" name="Image 12"/>
          <p:cNvPicPr/>
          <p:nvPr/>
        </p:nvPicPr>
        <p:blipFill>
          <a:blip r:embed="rId7"/>
          <a:stretch>
            <a:fillRect/>
          </a:stretch>
        </p:blipFill>
        <p:spPr>
          <a:xfrm>
            <a:off x="9910836" y="915343"/>
            <a:ext cx="2138164" cy="3646160"/>
          </a:xfrm>
          <a:prstGeom prst="rect">
            <a:avLst/>
          </a:prstGeom>
        </p:spPr>
      </p:pic>
      <p:pic>
        <p:nvPicPr>
          <p:cNvPr id="18" name="Image 17"/>
          <p:cNvPicPr/>
          <p:nvPr/>
        </p:nvPicPr>
        <p:blipFill>
          <a:blip r:embed="rId8"/>
          <a:stretch>
            <a:fillRect/>
          </a:stretch>
        </p:blipFill>
        <p:spPr>
          <a:xfrm>
            <a:off x="5652091" y="2060848"/>
            <a:ext cx="2716902" cy="2689850"/>
          </a:xfrm>
          <a:prstGeom prst="rect">
            <a:avLst/>
          </a:prstGeom>
        </p:spPr>
      </p:pic>
      <p:sp>
        <p:nvSpPr>
          <p:cNvPr id="2" name="Rectangle à coins arrondis 1"/>
          <p:cNvSpPr/>
          <p:nvPr/>
        </p:nvSpPr>
        <p:spPr>
          <a:xfrm>
            <a:off x="5822410" y="3237000"/>
            <a:ext cx="2376264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19" name="Image 18"/>
          <p:cNvPicPr/>
          <p:nvPr/>
        </p:nvPicPr>
        <p:blipFill>
          <a:blip r:embed="rId9"/>
          <a:stretch>
            <a:fillRect/>
          </a:stretch>
        </p:blipFill>
        <p:spPr>
          <a:xfrm>
            <a:off x="5374332" y="4642753"/>
            <a:ext cx="5400600" cy="205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28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87" y="1837814"/>
            <a:ext cx="4954951" cy="13790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D00821A-7A40-4BD0-9A90-AB04F0BA6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7" y="3272840"/>
            <a:ext cx="5009551" cy="3385507"/>
          </a:xfrm>
          <a:prstGeom prst="rect">
            <a:avLst/>
          </a:prstGeom>
        </p:spPr>
      </p:pic>
      <p:pic>
        <p:nvPicPr>
          <p:cNvPr id="3" name="Image 2">
            <a:hlinkClick r:id="rId4" action="ppaction://hlinksldjump"/>
            <a:extLst>
              <a:ext uri="{FF2B5EF4-FFF2-40B4-BE49-F238E27FC236}">
                <a16:creationId xmlns:a16="http://schemas.microsoft.com/office/drawing/2014/main" id="{D80BA9F2-4F7F-439E-8AF5-A1381D031C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80" y="219726"/>
            <a:ext cx="2047607" cy="11548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Image 9"/>
          <p:cNvPicPr/>
          <p:nvPr/>
        </p:nvPicPr>
        <p:blipFill>
          <a:blip r:embed="rId6"/>
          <a:stretch>
            <a:fillRect/>
          </a:stretch>
        </p:blipFill>
        <p:spPr>
          <a:xfrm>
            <a:off x="5806380" y="100489"/>
            <a:ext cx="5760720" cy="2048510"/>
          </a:xfrm>
          <a:prstGeom prst="rect">
            <a:avLst/>
          </a:prstGeom>
        </p:spPr>
      </p:pic>
      <p:pic>
        <p:nvPicPr>
          <p:cNvPr id="12" name="Image 11"/>
          <p:cNvPicPr/>
          <p:nvPr/>
        </p:nvPicPr>
        <p:blipFill>
          <a:blip r:embed="rId7"/>
          <a:stretch>
            <a:fillRect/>
          </a:stretch>
        </p:blipFill>
        <p:spPr>
          <a:xfrm>
            <a:off x="6238348" y="4365104"/>
            <a:ext cx="5760720" cy="2066925"/>
          </a:xfrm>
          <a:prstGeom prst="rect">
            <a:avLst/>
          </a:prstGeom>
        </p:spPr>
      </p:pic>
      <p:pic>
        <p:nvPicPr>
          <p:cNvPr id="14" name="Image 13"/>
          <p:cNvPicPr/>
          <p:nvPr/>
        </p:nvPicPr>
        <p:blipFill rotWithShape="1">
          <a:blip r:embed="rId8"/>
          <a:srcRect r="3153"/>
          <a:stretch/>
        </p:blipFill>
        <p:spPr>
          <a:xfrm>
            <a:off x="9910836" y="1124744"/>
            <a:ext cx="2088232" cy="3096344"/>
          </a:xfrm>
          <a:prstGeom prst="rect">
            <a:avLst/>
          </a:prstGeom>
        </p:spPr>
      </p:pic>
      <p:pic>
        <p:nvPicPr>
          <p:cNvPr id="16" name="Image 15"/>
          <p:cNvPicPr/>
          <p:nvPr/>
        </p:nvPicPr>
        <p:blipFill rotWithShape="1">
          <a:blip r:embed="rId9"/>
          <a:srcRect b="44986"/>
          <a:stretch/>
        </p:blipFill>
        <p:spPr>
          <a:xfrm>
            <a:off x="5446340" y="2249489"/>
            <a:ext cx="2520280" cy="2619672"/>
          </a:xfrm>
          <a:prstGeom prst="rect">
            <a:avLst/>
          </a:prstGeom>
        </p:spPr>
      </p:pic>
      <p:sp>
        <p:nvSpPr>
          <p:cNvPr id="2" name="Rectangle à coins arrondis 1"/>
          <p:cNvSpPr/>
          <p:nvPr/>
        </p:nvSpPr>
        <p:spPr>
          <a:xfrm>
            <a:off x="5500287" y="4365104"/>
            <a:ext cx="2376264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316941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29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463EBE-65F9-408E-9FF2-C73F3541B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992" y="219726"/>
            <a:ext cx="5001158" cy="112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4373228-09DE-4F18-846E-5A1AFE5D9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613" y="1403932"/>
            <a:ext cx="4954951" cy="128210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CC182B3-62AC-43A6-B8EE-98A716C96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992" y="2744015"/>
            <a:ext cx="4976952" cy="99794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0BA6DF7-DF95-4BD7-AFF9-5362489425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325" y="3841636"/>
            <a:ext cx="6953819" cy="282392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987" y="1837814"/>
            <a:ext cx="4954951" cy="13790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D00821A-7A40-4BD0-9A90-AB04F0BA64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527" y="3272840"/>
            <a:ext cx="5009551" cy="3385507"/>
          </a:xfrm>
          <a:prstGeom prst="rect">
            <a:avLst/>
          </a:prstGeom>
        </p:spPr>
      </p:pic>
      <p:pic>
        <p:nvPicPr>
          <p:cNvPr id="3" name="Image 2">
            <a:hlinkClick r:id="rId8" action="ppaction://hlinksldjump"/>
            <a:extLst>
              <a:ext uri="{FF2B5EF4-FFF2-40B4-BE49-F238E27FC236}">
                <a16:creationId xmlns:a16="http://schemas.microsoft.com/office/drawing/2014/main" id="{D80BA9F2-4F7F-439E-8AF5-A1381D031C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780" y="219726"/>
            <a:ext cx="2047607" cy="11548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474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99815" y="-27384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7C6A35F-CBB4-4CC7-8534-26F16629789B}"/>
              </a:ext>
            </a:extLst>
          </p:cNvPr>
          <p:cNvSpPr txBox="1"/>
          <p:nvPr/>
        </p:nvSpPr>
        <p:spPr>
          <a:xfrm>
            <a:off x="909836" y="476672"/>
            <a:ext cx="112706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pièce peut très bien être réalisée en découpe jet d’eau à condition de disposer d’une plaque d’épaisseur 5mm. Imaginons que ce n’est pas le cas….</a:t>
            </a:r>
          </a:p>
          <a:p>
            <a:endParaRPr lang="fr-FR" dirty="0"/>
          </a:p>
          <a:p>
            <a:r>
              <a:rPr lang="fr-FR" dirty="0"/>
              <a:t>La dimension finie est de 60x10x5mm, il faut obtenir un parallélépipède avec toutes les faces perpendiculaires entre elles.</a:t>
            </a:r>
          </a:p>
          <a:p>
            <a:endParaRPr lang="fr-FR" dirty="0"/>
          </a:p>
          <a:p>
            <a:r>
              <a:rPr lang="fr-FR" dirty="0"/>
              <a:t>Première solution : nous disposons d’un centre d’usinage CN et de bruts de 65x15x12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DF7A8D0-DDA1-4DD0-9F0F-5564A6BFF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70" y="3278539"/>
            <a:ext cx="3312368" cy="2042473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01163F9D-79F2-4692-9E17-ACED699ED205}"/>
              </a:ext>
            </a:extLst>
          </p:cNvPr>
          <p:cNvSpPr txBox="1"/>
          <p:nvPr/>
        </p:nvSpPr>
        <p:spPr>
          <a:xfrm>
            <a:off x="333772" y="5373216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Nous positionnons la pièce centrée par rapport au brut dans sa dimension 60x10 et décalée vers le haut du brut en laissant de la matière à enlever.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AA8D2602-81C9-4221-B8F3-03F6BEA396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2524" y="3089337"/>
            <a:ext cx="3605178" cy="2139863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063A6CB9-8A6E-4E4F-830C-D129418B59C1}"/>
              </a:ext>
            </a:extLst>
          </p:cNvPr>
          <p:cNvSpPr txBox="1"/>
          <p:nvPr/>
        </p:nvSpPr>
        <p:spPr>
          <a:xfrm>
            <a:off x="5654064" y="5229200"/>
            <a:ext cx="65264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Les axes de la machines sont perpendiculaires et nous pourrons obtenir 5 faces perpendiculaires entre elles et les usinages intérieurs correctement positionnés. Restera en phase 20 à surfacer. La 6</a:t>
            </a:r>
            <a:r>
              <a:rPr lang="fr-FR" sz="2000" baseline="30000" dirty="0"/>
              <a:t>ème</a:t>
            </a:r>
            <a:r>
              <a:rPr lang="fr-FR" sz="2000" dirty="0"/>
              <a:t> face sera parallèle à la face jaune</a:t>
            </a:r>
          </a:p>
        </p:txBody>
      </p:sp>
    </p:spTree>
    <p:extLst>
      <p:ext uri="{BB962C8B-B14F-4D97-AF65-F5344CB8AC3E}">
        <p14:creationId xmlns:p14="http://schemas.microsoft.com/office/powerpoint/2010/main" val="33348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1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30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11" y="1844824"/>
            <a:ext cx="5174378" cy="1440160"/>
          </a:xfrm>
          <a:prstGeom prst="rect">
            <a:avLst/>
          </a:prstGeom>
        </p:spPr>
      </p:pic>
      <p:pic>
        <p:nvPicPr>
          <p:cNvPr id="3" name="Image 2">
            <a:hlinkClick r:id="rId3" action="ppaction://hlinksldjump"/>
            <a:extLst>
              <a:ext uri="{FF2B5EF4-FFF2-40B4-BE49-F238E27FC236}">
                <a16:creationId xmlns:a16="http://schemas.microsoft.com/office/drawing/2014/main" id="{D80BA9F2-4F7F-439E-8AF5-A1381D031C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80" y="219726"/>
            <a:ext cx="2047607" cy="11548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1E5EBC6-0387-492F-A155-FDB28616B1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27" y="3302496"/>
            <a:ext cx="5186899" cy="1512062"/>
          </a:xfrm>
          <a:prstGeom prst="rect">
            <a:avLst/>
          </a:prstGeom>
        </p:spPr>
      </p:pic>
      <p:pic>
        <p:nvPicPr>
          <p:cNvPr id="16" name="Image 15">
            <a:hlinkClick r:id="rId6" action="ppaction://hlinksldjump"/>
            <a:extLst>
              <a:ext uri="{FF2B5EF4-FFF2-40B4-BE49-F238E27FC236}">
                <a16:creationId xmlns:a16="http://schemas.microsoft.com/office/drawing/2014/main" id="{DE09F739-5149-4D7A-90C0-30D0E508AA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038" y="233588"/>
            <a:ext cx="2061965" cy="11572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34A605-3C44-4611-BCA8-4088B6B1936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1609"/>
          <a:stretch/>
        </p:blipFill>
        <p:spPr>
          <a:xfrm>
            <a:off x="1795300" y="5616871"/>
            <a:ext cx="3551164" cy="123224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A243973-8D5F-4026-8067-E75E6F60C2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48397"/>
          <a:stretch/>
        </p:blipFill>
        <p:spPr>
          <a:xfrm>
            <a:off x="94128" y="4797152"/>
            <a:ext cx="3551164" cy="1155560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 rotWithShape="1">
          <a:blip r:embed="rId9"/>
          <a:srcRect l="1359" t="2755" r="766"/>
          <a:stretch/>
        </p:blipFill>
        <p:spPr>
          <a:xfrm>
            <a:off x="5518348" y="4221088"/>
            <a:ext cx="5184576" cy="2541652"/>
          </a:xfrm>
          <a:prstGeom prst="rect">
            <a:avLst/>
          </a:prstGeom>
        </p:spPr>
      </p:pic>
      <p:pic>
        <p:nvPicPr>
          <p:cNvPr id="13" name="Image 12"/>
          <p:cNvPicPr/>
          <p:nvPr/>
        </p:nvPicPr>
        <p:blipFill rotWithShape="1">
          <a:blip r:embed="rId10"/>
          <a:srcRect l="2319" t="3226" r="2602"/>
          <a:stretch/>
        </p:blipFill>
        <p:spPr>
          <a:xfrm>
            <a:off x="5518348" y="2060848"/>
            <a:ext cx="2952328" cy="2160240"/>
          </a:xfrm>
          <a:prstGeom prst="rect">
            <a:avLst/>
          </a:prstGeom>
        </p:spPr>
      </p:pic>
      <p:pic>
        <p:nvPicPr>
          <p:cNvPr id="14" name="Image 13"/>
          <p:cNvPicPr/>
          <p:nvPr/>
        </p:nvPicPr>
        <p:blipFill>
          <a:blip r:embed="rId11"/>
          <a:stretch>
            <a:fillRect/>
          </a:stretch>
        </p:blipFill>
        <p:spPr>
          <a:xfrm>
            <a:off x="9825241" y="2564904"/>
            <a:ext cx="2194684" cy="2364864"/>
          </a:xfrm>
          <a:prstGeom prst="rect">
            <a:avLst/>
          </a:prstGeom>
        </p:spPr>
      </p:pic>
      <p:pic>
        <p:nvPicPr>
          <p:cNvPr id="17" name="Image 16"/>
          <p:cNvPicPr/>
          <p:nvPr/>
        </p:nvPicPr>
        <p:blipFill rotWithShape="1">
          <a:blip r:embed="rId12"/>
          <a:srcRect l="3750" r="1252" b="7671"/>
          <a:stretch/>
        </p:blipFill>
        <p:spPr>
          <a:xfrm>
            <a:off x="6310436" y="79583"/>
            <a:ext cx="5472608" cy="2017412"/>
          </a:xfrm>
          <a:prstGeom prst="rect">
            <a:avLst/>
          </a:prstGeom>
        </p:spPr>
      </p:pic>
      <p:sp>
        <p:nvSpPr>
          <p:cNvPr id="18" name="Rectangle à coins arrondis 17"/>
          <p:cNvSpPr/>
          <p:nvPr/>
        </p:nvSpPr>
        <p:spPr>
          <a:xfrm>
            <a:off x="5662364" y="3194484"/>
            <a:ext cx="28083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57759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31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05" y="1844824"/>
            <a:ext cx="5174378" cy="144016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1E5EBC6-0387-492F-A155-FDB28616B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65" y="3285090"/>
            <a:ext cx="5186899" cy="1512062"/>
          </a:xfrm>
          <a:prstGeom prst="rect">
            <a:avLst/>
          </a:prstGeom>
        </p:spPr>
      </p:pic>
      <p:pic>
        <p:nvPicPr>
          <p:cNvPr id="16" name="Image 15">
            <a:hlinkClick r:id="rId4" action="ppaction://hlinksldjump"/>
            <a:extLst>
              <a:ext uri="{FF2B5EF4-FFF2-40B4-BE49-F238E27FC236}">
                <a16:creationId xmlns:a16="http://schemas.microsoft.com/office/drawing/2014/main" id="{DE09F739-5149-4D7A-90C0-30D0E508A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90" y="211975"/>
            <a:ext cx="2061965" cy="1157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A50B2C-E296-47C3-BABF-B4A6EE0F91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609"/>
          <a:stretch/>
        </p:blipFill>
        <p:spPr>
          <a:xfrm>
            <a:off x="1795300" y="5616871"/>
            <a:ext cx="3551164" cy="12322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3B32D9F-05AF-44F5-9511-7810432F1C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8397"/>
          <a:stretch/>
        </p:blipFill>
        <p:spPr>
          <a:xfrm>
            <a:off x="94128" y="4797152"/>
            <a:ext cx="3551164" cy="1155560"/>
          </a:xfrm>
          <a:prstGeom prst="rect">
            <a:avLst/>
          </a:prstGeom>
        </p:spPr>
      </p:pic>
      <p:pic>
        <p:nvPicPr>
          <p:cNvPr id="17" name="Image 1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468" y="113822"/>
            <a:ext cx="4834837" cy="2163050"/>
          </a:xfrm>
          <a:prstGeom prst="rect">
            <a:avLst/>
          </a:prstGeom>
          <a:noFill/>
        </p:spPr>
      </p:pic>
      <p:pic>
        <p:nvPicPr>
          <p:cNvPr id="13" name="Image 1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356" y="2132856"/>
            <a:ext cx="3028434" cy="4207683"/>
          </a:xfrm>
          <a:prstGeom prst="rect">
            <a:avLst/>
          </a:prstGeom>
          <a:noFill/>
        </p:spPr>
      </p:pic>
      <p:pic>
        <p:nvPicPr>
          <p:cNvPr id="11" name="Image 10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" t="2031" r="1543"/>
          <a:stretch/>
        </p:blipFill>
        <p:spPr bwMode="auto">
          <a:xfrm>
            <a:off x="5518348" y="4005064"/>
            <a:ext cx="5184576" cy="2739736"/>
          </a:xfrm>
          <a:prstGeom prst="rect">
            <a:avLst/>
          </a:prstGeom>
          <a:noFill/>
        </p:spPr>
      </p:pic>
      <p:pic>
        <p:nvPicPr>
          <p:cNvPr id="14" name="Image 1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141" y="1896435"/>
            <a:ext cx="2343333" cy="2777098"/>
          </a:xfrm>
          <a:prstGeom prst="rect">
            <a:avLst/>
          </a:prstGeom>
          <a:noFill/>
        </p:spPr>
      </p:pic>
      <p:sp>
        <p:nvSpPr>
          <p:cNvPr id="18" name="Rectangle à coins arrondis 17"/>
          <p:cNvSpPr/>
          <p:nvPr/>
        </p:nvSpPr>
        <p:spPr>
          <a:xfrm>
            <a:off x="5815364" y="3789040"/>
            <a:ext cx="2808312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89499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3610" y="2218232"/>
            <a:ext cx="3191820" cy="1919405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32</a:t>
            </a:fld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05" y="1844824"/>
            <a:ext cx="5174378" cy="144016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1E5EBC6-0387-492F-A155-FDB28616B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65" y="3285090"/>
            <a:ext cx="5186899" cy="151206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A50B2C-E296-47C3-BABF-B4A6EE0F91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609"/>
          <a:stretch/>
        </p:blipFill>
        <p:spPr>
          <a:xfrm>
            <a:off x="1795300" y="5616871"/>
            <a:ext cx="3551164" cy="12322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3B32D9F-05AF-44F5-9511-7810432F1CA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8397"/>
          <a:stretch/>
        </p:blipFill>
        <p:spPr>
          <a:xfrm>
            <a:off x="94128" y="4797152"/>
            <a:ext cx="3551164" cy="1155560"/>
          </a:xfrm>
          <a:prstGeom prst="rect">
            <a:avLst/>
          </a:prstGeom>
        </p:spPr>
      </p:pic>
      <p:sp>
        <p:nvSpPr>
          <p:cNvPr id="18" name="Rectangle à coins arrondis 17"/>
          <p:cNvSpPr/>
          <p:nvPr/>
        </p:nvSpPr>
        <p:spPr>
          <a:xfrm>
            <a:off x="5734372" y="2492896"/>
            <a:ext cx="302433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9144" y="162018"/>
            <a:ext cx="5108001" cy="183704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3611" y="4266655"/>
            <a:ext cx="5079314" cy="253654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78788" y="2082260"/>
            <a:ext cx="2539308" cy="2779568"/>
          </a:xfrm>
          <a:prstGeom prst="rect">
            <a:avLst/>
          </a:prstGeom>
        </p:spPr>
      </p:pic>
      <p:pic>
        <p:nvPicPr>
          <p:cNvPr id="7" name="Image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523" y="162018"/>
            <a:ext cx="2756928" cy="154866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Image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42084" y="162679"/>
            <a:ext cx="2741057" cy="1548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239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33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B95069-C1C6-4181-BC5A-38FA305D2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724" y="69873"/>
            <a:ext cx="6823376" cy="6718254"/>
          </a:xfrm>
          <a:prstGeom prst="rect">
            <a:avLst/>
          </a:prstGeom>
        </p:spPr>
      </p:pic>
      <p:pic>
        <p:nvPicPr>
          <p:cNvPr id="2" name="Imag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48" y="182562"/>
            <a:ext cx="2065255" cy="115846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826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4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CB4C4A1-BEA2-4981-9C09-5CADFE0D9DC4}"/>
              </a:ext>
            </a:extLst>
          </p:cNvPr>
          <p:cNvSpPr txBox="1"/>
          <p:nvPr/>
        </p:nvSpPr>
        <p:spPr>
          <a:xfrm>
            <a:off x="837828" y="836712"/>
            <a:ext cx="1116124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FAO  FABRICATION ASSISTEE PAR ORDINATEUR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 partir du plan de définition et de la matière, le programmeur devra :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Établir la gamme d’usinage qui permet les choix suivants :</a:t>
            </a:r>
          </a:p>
          <a:p>
            <a:pPr marL="1561887" lvl="2" indent="-342900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position de l’origine</a:t>
            </a:r>
          </a:p>
          <a:p>
            <a:pPr marL="1561887" lvl="2" indent="-342900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choix et position des outils</a:t>
            </a:r>
          </a:p>
          <a:p>
            <a:pPr marL="1561887" lvl="2" indent="-342900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l’ablocage de la pièce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Définir la géométrie de la pièce (fichier CAO)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Définir la pièce brute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Choisir pour chaque séquence d’usinage les paramètres technologiques (avance vitesse)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Ordonner les différents usinages et choisir les parcours d’outils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Traiter les parcours d’outils par un post processeur </a:t>
            </a:r>
          </a:p>
          <a:p>
            <a:pPr lvl="1" defTabSz="457200"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(le post processeur traduit les parcours d’outils en blocs CN adaptés à la machine)</a:t>
            </a:r>
          </a:p>
          <a:p>
            <a:pPr marL="952393" lvl="1" indent="-342900" defTabSz="457200">
              <a:buFont typeface="Arial" panose="020B0604020202020204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Sortir le programme et transférer le programme sur la machine.</a:t>
            </a:r>
          </a:p>
        </p:txBody>
      </p:sp>
    </p:spTree>
    <p:extLst>
      <p:ext uri="{BB962C8B-B14F-4D97-AF65-F5344CB8AC3E}">
        <p14:creationId xmlns:p14="http://schemas.microsoft.com/office/powerpoint/2010/main" val="17155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84C51F-F909-45C3-B2D9-85990130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5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5784B7D-ED2B-4411-B4CD-3E4408C3DB59}"/>
              </a:ext>
            </a:extLst>
          </p:cNvPr>
          <p:cNvSpPr txBox="1"/>
          <p:nvPr/>
        </p:nvSpPr>
        <p:spPr>
          <a:xfrm>
            <a:off x="2494012" y="2492896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Demo</a:t>
            </a:r>
            <a:r>
              <a:rPr lang="fr-FR" sz="6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FAO bras support</a:t>
            </a:r>
          </a:p>
        </p:txBody>
      </p:sp>
    </p:spTree>
    <p:extLst>
      <p:ext uri="{BB962C8B-B14F-4D97-AF65-F5344CB8AC3E}">
        <p14:creationId xmlns:p14="http://schemas.microsoft.com/office/powerpoint/2010/main" val="18548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6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-39514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F1A499D-C81C-4F16-BAFB-A7B9DAE9A7AD}"/>
              </a:ext>
            </a:extLst>
          </p:cNvPr>
          <p:cNvSpPr txBox="1"/>
          <p:nvPr/>
        </p:nvSpPr>
        <p:spPr>
          <a:xfrm>
            <a:off x="909836" y="863238"/>
            <a:ext cx="110172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Deuxième solution : nous disposons de fraiseuses traditionnelle et de bruts de section 60x10mm en longueur de 2m, nous coupons des lopins de 11mm+/-1mm d’épais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1A9CC9-E579-4B99-9E29-4AA1CB509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20" y="1988840"/>
            <a:ext cx="5423546" cy="454444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E8AF4D-CC67-41B1-A15B-616477961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8508" y="3484410"/>
            <a:ext cx="3670176" cy="107946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418FE3A-EF3F-4D39-A6B9-C9E1353F3EE7}"/>
              </a:ext>
            </a:extLst>
          </p:cNvPr>
          <p:cNvSpPr txBox="1"/>
          <p:nvPr/>
        </p:nvSpPr>
        <p:spPr>
          <a:xfrm>
            <a:off x="6418448" y="2357928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Il nous faut tout d’abord obtenir la pièce avec une épaisseur de 5mm avec les perpendicularités entre les faces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946FD0B-0F42-43CD-95ED-3017A4324FD1}"/>
              </a:ext>
            </a:extLst>
          </p:cNvPr>
          <p:cNvSpPr txBox="1"/>
          <p:nvPr/>
        </p:nvSpPr>
        <p:spPr>
          <a:xfrm>
            <a:off x="6393728" y="4797152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La perpendicularité des faces de la barre dans le sens 60x10 est déjà existante. Comment obtenir les deux autres faces perpendiculaires à celles-ci?</a:t>
            </a:r>
          </a:p>
        </p:txBody>
      </p:sp>
    </p:spTree>
    <p:extLst>
      <p:ext uri="{BB962C8B-B14F-4D97-AF65-F5344CB8AC3E}">
        <p14:creationId xmlns:p14="http://schemas.microsoft.com/office/powerpoint/2010/main" val="37606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7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197868" y="-9939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3430116" y="404664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Méthode du double équerrage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B01000E-4808-4639-BECA-0633F1326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220" y="899972"/>
            <a:ext cx="3078287" cy="97316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D0C0665-476F-4C07-8C46-A15F33A30257}"/>
              </a:ext>
            </a:extLst>
          </p:cNvPr>
          <p:cNvSpPr txBox="1"/>
          <p:nvPr/>
        </p:nvSpPr>
        <p:spPr>
          <a:xfrm>
            <a:off x="567798" y="4578230"/>
            <a:ext cx="110532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</a:rPr>
              <a:t>Méthode du double équerrage :</a:t>
            </a:r>
          </a:p>
          <a:p>
            <a:pPr marL="342900" indent="-342900">
              <a:buFontTx/>
              <a:buChar char="-"/>
            </a:pPr>
            <a:r>
              <a:rPr lang="fr-FR" sz="2000" dirty="0">
                <a:effectLst/>
              </a:rPr>
              <a:t>Après avoir usiné 1-2-3-4 (dans notre cas obtenu depuis le brut)</a:t>
            </a:r>
          </a:p>
          <a:p>
            <a:pPr marL="342900" indent="-342900">
              <a:buFontTx/>
              <a:buChar char="-"/>
            </a:pPr>
            <a:r>
              <a:rPr lang="fr-FR" sz="2000" dirty="0"/>
              <a:t>S</a:t>
            </a:r>
            <a:r>
              <a:rPr lang="fr-FR" sz="2000" dirty="0">
                <a:effectLst/>
              </a:rPr>
              <a:t>errer la pièce par 2 et 3, équerrage donné par le mors fixe : dresser </a:t>
            </a:r>
            <a:r>
              <a:rPr lang="fr-FR" sz="2000" dirty="0">
                <a:solidFill>
                  <a:srgbClr val="FFFF00"/>
                </a:solidFill>
                <a:effectLst/>
              </a:rPr>
              <a:t>6</a:t>
            </a:r>
            <a:r>
              <a:rPr lang="fr-FR" sz="2000" dirty="0">
                <a:effectLst/>
              </a:rPr>
              <a:t> (état provisoire). </a:t>
            </a:r>
          </a:p>
          <a:p>
            <a:pPr marL="342900" indent="-342900">
              <a:buFontTx/>
              <a:buChar char="-"/>
            </a:pPr>
            <a:r>
              <a:rPr lang="fr-FR" sz="2000" dirty="0">
                <a:effectLst/>
              </a:rPr>
              <a:t>Retourner la pièce, face </a:t>
            </a:r>
            <a:r>
              <a:rPr lang="fr-FR" sz="2000" dirty="0">
                <a:solidFill>
                  <a:srgbClr val="FFFF00"/>
                </a:solidFill>
                <a:effectLst/>
              </a:rPr>
              <a:t>6</a:t>
            </a:r>
            <a:r>
              <a:rPr lang="fr-FR" sz="2000" dirty="0">
                <a:effectLst/>
              </a:rPr>
              <a:t> en appui sur cale, serrage par 1 et 4, faire plaquer, exécuter </a:t>
            </a:r>
            <a:r>
              <a:rPr lang="fr-FR" sz="2000" dirty="0">
                <a:solidFill>
                  <a:srgbClr val="0070C0"/>
                </a:solidFill>
                <a:effectLst/>
              </a:rPr>
              <a:t>5</a:t>
            </a:r>
            <a:r>
              <a:rPr lang="fr-FR" sz="2000" dirty="0">
                <a:effectLst/>
              </a:rPr>
              <a:t> à profit. Cette face se trouve ainsi perpendiculaire à 1 et à 2. </a:t>
            </a:r>
          </a:p>
          <a:p>
            <a:pPr marL="342900" indent="-342900">
              <a:buFontTx/>
              <a:buChar char="-"/>
            </a:pPr>
            <a:r>
              <a:rPr lang="fr-FR" sz="2000" dirty="0">
                <a:effectLst/>
              </a:rPr>
              <a:t>Retourner la pièce, appui sur </a:t>
            </a:r>
            <a:r>
              <a:rPr lang="fr-FR" sz="2000" dirty="0">
                <a:solidFill>
                  <a:srgbClr val="0070C0"/>
                </a:solidFill>
                <a:effectLst/>
              </a:rPr>
              <a:t>5</a:t>
            </a:r>
            <a:r>
              <a:rPr lang="fr-FR" sz="2000" dirty="0">
                <a:effectLst/>
              </a:rPr>
              <a:t>, serrage par 1 et 4, faire plaquer. Reprendre </a:t>
            </a:r>
            <a:r>
              <a:rPr lang="fr-FR" sz="2000" dirty="0">
                <a:solidFill>
                  <a:srgbClr val="FFFF00"/>
                </a:solidFill>
                <a:effectLst/>
              </a:rPr>
              <a:t>6</a:t>
            </a:r>
            <a:r>
              <a:rPr lang="fr-FR" sz="2000" dirty="0">
                <a:effectLst/>
              </a:rPr>
              <a:t> et assurer la cote finale.</a:t>
            </a:r>
            <a:endParaRPr lang="fr-FR" sz="2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1D93B4-1DD8-4870-9817-631A9D4A2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904" y="2188526"/>
            <a:ext cx="2952750" cy="232410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60852D4C-9608-4F77-897E-63EAB920C9CA}"/>
              </a:ext>
            </a:extLst>
          </p:cNvPr>
          <p:cNvGrpSpPr/>
          <p:nvPr/>
        </p:nvGrpSpPr>
        <p:grpSpPr>
          <a:xfrm>
            <a:off x="4624768" y="2132037"/>
            <a:ext cx="2371216" cy="2324100"/>
            <a:chOff x="4827586" y="2209800"/>
            <a:chExt cx="2533651" cy="2438400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06BF3FDE-EC92-496A-816C-B9F48D0E1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27587" y="2209800"/>
              <a:ext cx="2533650" cy="243840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5A2CD23-9712-4D2D-8693-10A9C510F053}"/>
                </a:ext>
              </a:extLst>
            </p:cNvPr>
            <p:cNvSpPr/>
            <p:nvPr/>
          </p:nvSpPr>
          <p:spPr>
            <a:xfrm>
              <a:off x="4827586" y="4437112"/>
              <a:ext cx="546745" cy="2015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FA86AFE-4018-44B5-B32B-6CEB034B107F}"/>
              </a:ext>
            </a:extLst>
          </p:cNvPr>
          <p:cNvGrpSpPr/>
          <p:nvPr/>
        </p:nvGrpSpPr>
        <p:grpSpPr>
          <a:xfrm>
            <a:off x="7894612" y="2126520"/>
            <a:ext cx="2699465" cy="2362200"/>
            <a:chOff x="7678588" y="2427495"/>
            <a:chExt cx="2699465" cy="2362200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2193A58A-0F3A-4937-96F0-01E84BEE4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713" r="1854"/>
            <a:stretch/>
          </p:blipFill>
          <p:spPr>
            <a:xfrm>
              <a:off x="7777635" y="2427495"/>
              <a:ext cx="2518500" cy="2362200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3573EAC-3C2E-448C-9F60-89ACA5558FFC}"/>
                </a:ext>
              </a:extLst>
            </p:cNvPr>
            <p:cNvSpPr/>
            <p:nvPr/>
          </p:nvSpPr>
          <p:spPr>
            <a:xfrm>
              <a:off x="7678588" y="2432834"/>
              <a:ext cx="720080" cy="20407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34477DD-71EE-477E-B8FC-9E13AA98241E}"/>
                </a:ext>
              </a:extLst>
            </p:cNvPr>
            <p:cNvSpPr/>
            <p:nvPr/>
          </p:nvSpPr>
          <p:spPr>
            <a:xfrm>
              <a:off x="9657973" y="2427495"/>
              <a:ext cx="720080" cy="49744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2BFEB6B-B2EE-4F44-BD0C-1560FDC389A5}"/>
                </a:ext>
              </a:extLst>
            </p:cNvPr>
            <p:cNvSpPr/>
            <p:nvPr/>
          </p:nvSpPr>
          <p:spPr>
            <a:xfrm>
              <a:off x="9657973" y="2894899"/>
              <a:ext cx="720080" cy="49744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cxnSp>
        <p:nvCxnSpPr>
          <p:cNvPr id="5" name="Connecteur droit 4"/>
          <p:cNvCxnSpPr/>
          <p:nvPr/>
        </p:nvCxnSpPr>
        <p:spPr>
          <a:xfrm>
            <a:off x="1845940" y="2746928"/>
            <a:ext cx="0" cy="108101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7318548" y="1045504"/>
            <a:ext cx="0" cy="72731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2854052" y="2767112"/>
            <a:ext cx="0" cy="1081016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6238428" y="1045504"/>
            <a:ext cx="0" cy="727312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5374332" y="2607564"/>
            <a:ext cx="0" cy="1037460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>
            <a:off x="8830716" y="2572643"/>
            <a:ext cx="0" cy="1072381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rot="5400000">
            <a:off x="6777198" y="534841"/>
            <a:ext cx="0" cy="1072381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5922128" y="2607564"/>
            <a:ext cx="0" cy="103746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9406780" y="2567181"/>
            <a:ext cx="0" cy="107784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 rot="5400000">
            <a:off x="6787001" y="1198709"/>
            <a:ext cx="0" cy="107784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 flipH="1">
            <a:off x="5369509" y="2607564"/>
            <a:ext cx="552619" cy="2195"/>
          </a:xfrm>
          <a:prstGeom prst="line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 flipH="1">
            <a:off x="8825229" y="3645024"/>
            <a:ext cx="552619" cy="2195"/>
          </a:xfrm>
          <a:prstGeom prst="line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 flipH="1" flipV="1">
            <a:off x="5919934" y="1071032"/>
            <a:ext cx="2194" cy="666598"/>
          </a:xfrm>
          <a:prstGeom prst="line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 flipH="1">
            <a:off x="4540929" y="1737632"/>
            <a:ext cx="1364434" cy="663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 flipH="1">
            <a:off x="4531253" y="1070585"/>
            <a:ext cx="1374110" cy="447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 flipH="1">
            <a:off x="1842361" y="2746928"/>
            <a:ext cx="1011691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 flipH="1">
            <a:off x="5369510" y="3645024"/>
            <a:ext cx="535853" cy="0"/>
          </a:xfrm>
          <a:prstGeom prst="line">
            <a:avLst/>
          </a:prstGeom>
          <a:ln w="57150">
            <a:solidFill>
              <a:srgbClr val="FFFF00"/>
            </a:solidFill>
            <a:prstDash val="sysDot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 flipH="1">
            <a:off x="8825229" y="2567181"/>
            <a:ext cx="581552" cy="0"/>
          </a:xfrm>
          <a:prstGeom prst="line">
            <a:avLst/>
          </a:prstGeom>
          <a:ln w="57150">
            <a:solidFill>
              <a:srgbClr val="FFFF00"/>
            </a:solidFill>
            <a:prstDash val="soli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 flipV="1">
            <a:off x="4531253" y="1070585"/>
            <a:ext cx="9676" cy="667045"/>
          </a:xfrm>
          <a:prstGeom prst="line">
            <a:avLst/>
          </a:prstGeom>
          <a:ln w="57150">
            <a:solidFill>
              <a:srgbClr val="FFFF00"/>
            </a:solidFill>
            <a:prstDash val="soli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96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8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2422004" y="836712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Gamme usinage sur </a:t>
            </a:r>
            <a:r>
              <a:rPr lang="fr-FR" sz="2800" u="sng" dirty="0"/>
              <a:t>machines traditionnelles</a:t>
            </a:r>
            <a:r>
              <a:rPr lang="fr-FR" sz="2800" dirty="0"/>
              <a:t>:</a:t>
            </a:r>
          </a:p>
          <a:p>
            <a:r>
              <a:rPr lang="fr-FR" sz="2800" dirty="0"/>
              <a:t>Combien de phases?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913ECA4-9B20-4581-BE49-319163386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041" y="1988840"/>
            <a:ext cx="8686701" cy="416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9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89756" y="39041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Bras support PH10</a:t>
            </a:r>
          </a:p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(Machine </a:t>
            </a:r>
            <a:r>
              <a:rPr lang="fr-FR" sz="4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Tradi</a:t>
            </a:r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631E08-FDAA-4316-BF44-451E61DB2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124" y="-1"/>
            <a:ext cx="6336703" cy="6645483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>
            <a:off x="8902724" y="4005064"/>
            <a:ext cx="72008" cy="936104"/>
          </a:xfrm>
          <a:prstGeom prst="straightConnector1">
            <a:avLst/>
          </a:prstGeom>
          <a:ln w="3810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5518348" y="2276872"/>
            <a:ext cx="792088" cy="2592288"/>
          </a:xfrm>
          <a:prstGeom prst="straightConnector1">
            <a:avLst/>
          </a:prstGeom>
          <a:ln w="38100">
            <a:solidFill>
              <a:srgbClr val="92D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 flipV="1">
            <a:off x="5518348" y="2276872"/>
            <a:ext cx="351656" cy="63624"/>
          </a:xfrm>
          <a:prstGeom prst="straightConnector1">
            <a:avLst/>
          </a:prstGeom>
          <a:ln w="38100">
            <a:solidFill>
              <a:srgbClr val="92D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flipH="1">
            <a:off x="7030516" y="3789040"/>
            <a:ext cx="360040" cy="136815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13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chnologie 16: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257_TF02787990_TF02787990.potx" id="{ABCB071B-19A3-44BE-B302-F4BBE7E3E2D5}" vid="{F4600F28-01B2-4FC5-9857-5FFF9F08051B}"/>
    </a:ext>
  </a:extLst>
</a:theme>
</file>

<file path=ppt/theme/theme2.xml><?xml version="1.0" encoding="utf-8"?>
<a:theme xmlns:a="http://schemas.openxmlformats.org/drawingml/2006/main" name="Thèm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1345093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This simple template design works for technology and  businesses, but it's versatile enough to use in other contexts.  It features multiple slide layouts designed for widescreen (16x9 resolution) and includes a sample SmartArt list and chart that are easily editable.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2011-11-26T00:30:00+00:00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TP102787989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694266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9BF4D4-EF60-4196-BFC3-9462D60797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C67BEE-D13F-4BD2-98A5-34D8A0977F68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73beb7-5857-4685-be1f-d57550cc96c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Circuit à trois lignes (grand écran)</Template>
  <TotalTime>2025</TotalTime>
  <Words>983</Words>
  <Application>Microsoft Office PowerPoint</Application>
  <PresentationFormat>Personnalisé</PresentationFormat>
  <Paragraphs>164</Paragraphs>
  <Slides>33</Slides>
  <Notes>18</Notes>
  <HiddenSlides>1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 Math</vt:lpstr>
      <vt:lpstr>Times New Roman</vt:lpstr>
      <vt:lpstr>Wingdings</vt:lpstr>
      <vt:lpstr>Technologie 16:9</vt:lpstr>
      <vt:lpstr>TP DE RESSOURCES PRODUCTION METHODES S1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SAE 1.3 De la maquette numérique au prototype physique</dc:title>
  <dc:creator>xavier wallerand</dc:creator>
  <cp:lastModifiedBy>Sophie Krajewski</cp:lastModifiedBy>
  <cp:revision>122</cp:revision>
  <dcterms:created xsi:type="dcterms:W3CDTF">2021-05-24T07:18:39Z</dcterms:created>
  <dcterms:modified xsi:type="dcterms:W3CDTF">2024-07-17T09:13:38Z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